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130"/>
  </p:notesMasterIdLst>
  <p:sldIdLst>
    <p:sldId id="322" r:id="rId5"/>
    <p:sldId id="312" r:id="rId6"/>
    <p:sldId id="314" r:id="rId7"/>
    <p:sldId id="286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43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439" r:id="rId59"/>
    <p:sldId id="440" r:id="rId60"/>
    <p:sldId id="441" r:id="rId61"/>
    <p:sldId id="372" r:id="rId62"/>
    <p:sldId id="373" r:id="rId63"/>
    <p:sldId id="442" r:id="rId64"/>
    <p:sldId id="44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9" r:id="rId79"/>
    <p:sldId id="390" r:id="rId80"/>
    <p:sldId id="391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44" r:id="rId100"/>
    <p:sldId id="412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45" r:id="rId112"/>
    <p:sldId id="423" r:id="rId113"/>
    <p:sldId id="424" r:id="rId114"/>
    <p:sldId id="425" r:id="rId115"/>
    <p:sldId id="426" r:id="rId116"/>
    <p:sldId id="427" r:id="rId117"/>
    <p:sldId id="446" r:id="rId118"/>
    <p:sldId id="447" r:id="rId119"/>
    <p:sldId id="428" r:id="rId120"/>
    <p:sldId id="429" r:id="rId121"/>
    <p:sldId id="430" r:id="rId122"/>
    <p:sldId id="431" r:id="rId123"/>
    <p:sldId id="432" r:id="rId124"/>
    <p:sldId id="437" r:id="rId125"/>
    <p:sldId id="433" r:id="rId126"/>
    <p:sldId id="434" r:id="rId127"/>
    <p:sldId id="435" r:id="rId128"/>
    <p:sldId id="448" r:id="rId129"/>
  </p:sldIdLst>
  <p:sldSz cx="9144000" cy="5143500" type="screen16x9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5F75F3-59BA-4C4B-9342-E6220EE77B40}">
          <p14:sldIdLst>
            <p14:sldId id="322"/>
            <p14:sldId id="312"/>
            <p14:sldId id="314"/>
            <p14:sldId id="28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URScript Lab Exercise" id="{4BAC5A9A-1131-487E-8E92-463307496843}">
          <p14:sldIdLst>
            <p14:sldId id="337"/>
          </p14:sldIdLst>
        </p14:section>
        <p14:section name="Variables" id="{179A53C0-6576-4842-A321-9470B9D8D477}">
          <p14:sldIdLst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43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439"/>
            <p14:sldId id="440"/>
            <p14:sldId id="441"/>
            <p14:sldId id="372"/>
            <p14:sldId id="373"/>
            <p14:sldId id="442"/>
            <p14:sldId id="443"/>
            <p14:sldId id="374"/>
          </p14:sldIdLst>
        </p14:section>
        <p14:section name="Advanced use of TCP Lab Exercise" id="{379E184A-246A-45C2-8C83-5E5580F433F4}">
          <p14:sldIdLst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9"/>
          </p14:sldIdLst>
        </p14:section>
        <p14:section name="Modbus Server Lab Exercise" id="{C1A18A3A-D61C-4A17-9907-EEBFF10DC080}">
          <p14:sldIdLst>
            <p14:sldId id="390"/>
            <p14:sldId id="391"/>
          </p14:sldIdLst>
        </p14:section>
        <p14:section name="FTP server" id="{04C066BA-1874-4CF5-ABD6-2C71072B5901}">
          <p14:sldIdLst>
            <p14:sldId id="393"/>
            <p14:sldId id="394"/>
            <p14:sldId id="395"/>
          </p14:sldIdLst>
        </p14:section>
        <p14:section name="FTP Server Lab Exercise" id="{D48205C1-37C0-4C38-B0E4-7DF560DBD4B2}">
          <p14:sldIdLst>
            <p14:sldId id="396"/>
          </p14:sldIdLst>
        </p14:section>
        <p14:section name="Dashboard Server" id="{25935875-A9CF-43A5-A281-895E7E1885F7}">
          <p14:sldIdLst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  <p14:section name="Dashboard server Lab Exercise" id="{B8F8E042-31F3-482B-9669-AF1402657FC8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44"/>
          </p14:sldIdLst>
        </p14:section>
        <p14:section name="Client interfaces Lab Exercise" id="{2C11178A-8A51-4A0D-B532-0E99238DEF65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</p14:sldIdLst>
        </p14:section>
        <p14:section name="Socket communications Lab Exercise" id="{14DB28C0-7122-4F28-98AB-913206C7CE0B}">
          <p14:sldIdLst>
            <p14:sldId id="421"/>
            <p14:sldId id="422"/>
            <p14:sldId id="445"/>
          </p14:sldIdLst>
        </p14:section>
        <p14:section name="Program troubleshooting" id="{BF7A0B40-BBDB-4ED6-ADF8-1490683D2E4A}">
          <p14:sldIdLst>
            <p14:sldId id="423"/>
            <p14:sldId id="424"/>
            <p14:sldId id="425"/>
            <p14:sldId id="426"/>
            <p14:sldId id="427"/>
            <p14:sldId id="446"/>
            <p14:sldId id="447"/>
            <p14:sldId id="428"/>
            <p14:sldId id="429"/>
            <p14:sldId id="430"/>
          </p14:sldIdLst>
        </p14:section>
        <p14:section name="Examination" id="{44D5E796-C831-421B-B36A-479A15160545}">
          <p14:sldIdLst>
            <p14:sldId id="431"/>
            <p14:sldId id="432"/>
            <p14:sldId id="437"/>
            <p14:sldId id="433"/>
            <p14:sldId id="434"/>
            <p14:sldId id="435"/>
          </p14:sldIdLst>
        </p14:section>
        <p14:section name="Change log - NOT SHOWN SLIDE" id="{414AFA48-7981-4A82-A573-73BC7954DEB1}">
          <p14:sldIdLst>
            <p14:sldId id="44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r Londin Nielsen" initials="pl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8B"/>
    <a:srgbClr val="E9EDF4"/>
    <a:srgbClr val="C2E1F6"/>
    <a:srgbClr val="78A3D5"/>
    <a:srgbClr val="F0B450"/>
    <a:srgbClr val="5DADCF"/>
    <a:srgbClr val="DFDFDF"/>
    <a:srgbClr val="F2F2F2"/>
    <a:srgbClr val="F0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 autoAdjust="0"/>
    <p:restoredTop sz="87770" autoAdjust="0"/>
  </p:normalViewPr>
  <p:slideViewPr>
    <p:cSldViewPr snapToGrid="0" snapToObjects="1">
      <p:cViewPr varScale="1">
        <p:scale>
          <a:sx n="78" d="100"/>
          <a:sy n="78" d="100"/>
        </p:scale>
        <p:origin x="-1200" y="-90"/>
      </p:cViewPr>
      <p:guideLst>
        <p:guide orient="horz" pos="1620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882" y="-78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slide" Target="slides/slide122.xml"/><Relationship Id="rId13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4B210A6F-4647-BD44-AADE-0B0B0978E6A6}" type="datetimeFigureOut">
              <a:rPr lang="en-US" smtClean="0"/>
              <a:t>6/11/2016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003285BE-559B-EF46-ABBE-DA60BE772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8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baseline="0" dirty="0" err="1" smtClean="0"/>
              <a:t>What</a:t>
            </a:r>
            <a:r>
              <a:rPr lang="da-DK" b="1" baseline="0" dirty="0" smtClean="0"/>
              <a:t> is </a:t>
            </a:r>
            <a:r>
              <a:rPr lang="da-DK" b="1" baseline="0" dirty="0" err="1" smtClean="0"/>
              <a:t>URScript</a:t>
            </a:r>
            <a:r>
              <a:rPr lang="da-DK" b="1" baseline="0" dirty="0" smtClean="0"/>
              <a:t>?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Introduction</a:t>
            </a:r>
            <a:r>
              <a:rPr lang="da-DK" baseline="0" dirty="0" smtClean="0"/>
              <a:t> to script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45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6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05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05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Infinite</a:t>
            </a:r>
            <a:r>
              <a:rPr lang="da-DK" b="1" baseline="0" dirty="0" smtClean="0"/>
              <a:t> Loop </a:t>
            </a:r>
            <a:r>
              <a:rPr lang="da-DK" b="1" baseline="0" dirty="0" err="1" smtClean="0"/>
              <a:t>Detected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42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Singularities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709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Joint Limits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300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912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084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938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2936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23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9682">
              <a:defRPr/>
            </a:pPr>
            <a:r>
              <a:rPr lang="da-DK" b="1" dirty="0" smtClean="0"/>
              <a:t>Script </a:t>
            </a:r>
            <a:r>
              <a:rPr lang="da-DK" b="1" dirty="0" err="1" smtClean="0"/>
              <a:t>code</a:t>
            </a:r>
            <a:r>
              <a:rPr lang="da-DK" b="1" dirty="0" smtClean="0"/>
              <a:t> – </a:t>
            </a:r>
            <a:r>
              <a:rPr lang="da-DK" b="1" dirty="0" err="1" smtClean="0"/>
              <a:t>Functions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30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Examination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5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</a:t>
            </a:r>
            <a:r>
              <a:rPr lang="da-DK" b="1" dirty="0" err="1"/>
              <a:t>Functions</a:t>
            </a:r>
            <a:endParaRPr lang="da-DK" b="1" dirty="0"/>
          </a:p>
          <a:p>
            <a:endParaRPr lang="da-DK" dirty="0"/>
          </a:p>
          <a:p>
            <a:r>
              <a:rPr lang="da-DK" dirty="0" err="1"/>
              <a:t>Demonstrate</a:t>
            </a:r>
            <a:r>
              <a:rPr lang="da-DK" dirty="0"/>
              <a:t>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call</a:t>
            </a:r>
            <a:r>
              <a:rPr lang="da-DK" dirty="0"/>
              <a:t> a </a:t>
            </a:r>
            <a:r>
              <a:rPr lang="da-DK" dirty="0" err="1"/>
              <a:t>function</a:t>
            </a:r>
            <a:r>
              <a:rPr lang="da-DK" dirty="0"/>
              <a:t>.</a:t>
            </a:r>
          </a:p>
          <a:p>
            <a:r>
              <a:rPr lang="da-DK" dirty="0"/>
              <a:t>In </a:t>
            </a:r>
            <a:r>
              <a:rPr lang="da-DK" dirty="0" err="1"/>
              <a:t>this</a:t>
            </a:r>
            <a:r>
              <a:rPr lang="da-DK" dirty="0"/>
              <a:t> case, a simple </a:t>
            </a:r>
            <a:r>
              <a:rPr lang="da-DK" dirty="0" err="1"/>
              <a:t>calculator</a:t>
            </a:r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92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Client interfaces</a:t>
            </a:r>
          </a:p>
          <a:p>
            <a:endParaRPr lang="da-DK" dirty="0"/>
          </a:p>
          <a:p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URScript</a:t>
            </a:r>
            <a:r>
              <a:rPr lang="da-DK" b="1" dirty="0"/>
              <a:t> Lab </a:t>
            </a:r>
            <a:r>
              <a:rPr lang="da-DK" b="1" dirty="0" err="1"/>
              <a:t>Exercise</a:t>
            </a:r>
            <a:endParaRPr lang="da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25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1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/>
              <a:t>What</a:t>
            </a:r>
            <a:r>
              <a:rPr lang="da-DK" b="1" dirty="0"/>
              <a:t> is a variable?</a:t>
            </a:r>
          </a:p>
          <a:p>
            <a:endParaRPr lang="da-DK" dirty="0"/>
          </a:p>
          <a:p>
            <a:r>
              <a:rPr lang="da-DK" dirty="0"/>
              <a:t>A variable is a </a:t>
            </a:r>
            <a:r>
              <a:rPr lang="da-DK" dirty="0" err="1"/>
              <a:t>storage</a:t>
            </a:r>
            <a:r>
              <a:rPr lang="da-DK" dirty="0"/>
              <a:t> location (container).</a:t>
            </a:r>
          </a:p>
          <a:p>
            <a:endParaRPr lang="da-DK" dirty="0"/>
          </a:p>
          <a:p>
            <a:r>
              <a:rPr lang="da-DK" dirty="0"/>
              <a:t>Content (</a:t>
            </a:r>
            <a:r>
              <a:rPr lang="da-DK" dirty="0" err="1"/>
              <a:t>value</a:t>
            </a:r>
            <a:r>
              <a:rPr lang="da-DK" dirty="0"/>
              <a:t>) of the container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.</a:t>
            </a:r>
          </a:p>
          <a:p>
            <a:endParaRPr lang="da-DK" dirty="0"/>
          </a:p>
          <a:p>
            <a:r>
              <a:rPr lang="da-DK" dirty="0"/>
              <a:t>Variables (in </a:t>
            </a:r>
            <a:r>
              <a:rPr lang="da-DK" dirty="0" err="1"/>
              <a:t>PolyScope</a:t>
            </a:r>
            <a:r>
              <a:rPr lang="da-DK" dirty="0"/>
              <a:t>)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write</a:t>
            </a:r>
            <a:r>
              <a:rPr lang="da-DK" dirty="0"/>
              <a:t>: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overwritten</a:t>
            </a:r>
            <a:r>
              <a:rPr lang="da-DK" dirty="0"/>
              <a:t> by the program</a:t>
            </a:r>
          </a:p>
          <a:p>
            <a:r>
              <a:rPr lang="da-DK" dirty="0"/>
              <a:t>» Value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and </a:t>
            </a:r>
            <a:r>
              <a:rPr lang="da-DK" dirty="0" err="1"/>
              <a:t>compared</a:t>
            </a:r>
            <a:r>
              <a:rPr lang="da-DK" dirty="0"/>
              <a:t> with </a:t>
            </a:r>
            <a:r>
              <a:rPr lang="da-DK" dirty="0" err="1"/>
              <a:t>another</a:t>
            </a:r>
            <a:r>
              <a:rPr lang="da-DK" dirty="0"/>
              <a:t> variable or sensor </a:t>
            </a:r>
            <a:r>
              <a:rPr lang="da-DK" dirty="0" err="1"/>
              <a:t>state</a:t>
            </a:r>
            <a:endParaRPr lang="da-DK" dirty="0"/>
          </a:p>
          <a:p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93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Variable type</a:t>
            </a:r>
          </a:p>
          <a:p>
            <a:endParaRPr lang="da-DK" dirty="0" smtClean="0"/>
          </a:p>
          <a:p>
            <a:r>
              <a:rPr lang="da-DK" dirty="0" err="1" smtClean="0"/>
              <a:t>PolyScope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a range of </a:t>
            </a:r>
            <a:r>
              <a:rPr lang="da-DK" baseline="0" dirty="0" err="1" smtClean="0"/>
              <a:t>different</a:t>
            </a:r>
            <a:r>
              <a:rPr lang="da-DK" baseline="0" dirty="0" smtClean="0"/>
              <a:t> variable types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boolean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integer</a:t>
            </a:r>
            <a:endParaRPr lang="da-DK" dirty="0" smtClean="0"/>
          </a:p>
          <a:p>
            <a:r>
              <a:rPr lang="da-DK" dirty="0" smtClean="0"/>
              <a:t>» </a:t>
            </a:r>
            <a:r>
              <a:rPr lang="da-DK" dirty="0" err="1" smtClean="0"/>
              <a:t>floating</a:t>
            </a:r>
            <a:r>
              <a:rPr lang="da-DK" dirty="0" smtClean="0"/>
              <a:t> point</a:t>
            </a:r>
          </a:p>
          <a:p>
            <a:r>
              <a:rPr lang="da-DK" dirty="0" smtClean="0"/>
              <a:t>» </a:t>
            </a:r>
            <a:r>
              <a:rPr lang="da-DK" dirty="0" err="1" smtClean="0"/>
              <a:t>string</a:t>
            </a:r>
            <a:endParaRPr lang="da-DK" dirty="0" smtClean="0"/>
          </a:p>
          <a:p>
            <a:r>
              <a:rPr lang="da-DK" dirty="0" smtClean="0"/>
              <a:t>» pose</a:t>
            </a:r>
          </a:p>
          <a:p>
            <a:r>
              <a:rPr lang="da-DK" dirty="0" smtClean="0"/>
              <a:t>» list (</a:t>
            </a:r>
            <a:r>
              <a:rPr lang="da-DK" dirty="0" err="1" smtClean="0"/>
              <a:t>contains</a:t>
            </a:r>
            <a:r>
              <a:rPr lang="da-DK" dirty="0" smtClean="0"/>
              <a:t> a list of </a:t>
            </a:r>
            <a:r>
              <a:rPr lang="da-DK" dirty="0" err="1" smtClean="0"/>
              <a:t>other</a:t>
            </a:r>
            <a:r>
              <a:rPr lang="da-DK" dirty="0" smtClean="0"/>
              <a:t> variables)</a:t>
            </a:r>
          </a:p>
          <a:p>
            <a:endParaRPr lang="da-DK" dirty="0" smtClean="0"/>
          </a:p>
          <a:p>
            <a:r>
              <a:rPr lang="da-DK" dirty="0" smtClean="0"/>
              <a:t>EXAMPLE:</a:t>
            </a:r>
          </a:p>
          <a:p>
            <a:r>
              <a:rPr lang="da-DK" dirty="0" smtClean="0"/>
              <a:t>» A variable of </a:t>
            </a:r>
            <a:r>
              <a:rPr lang="da-DK" dirty="0" err="1" smtClean="0"/>
              <a:t>boolean</a:t>
            </a:r>
            <a:r>
              <a:rPr lang="da-DK" baseline="0" dirty="0" smtClean="0"/>
              <a:t> type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contain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either</a:t>
            </a:r>
            <a:r>
              <a:rPr lang="da-DK" baseline="0" dirty="0" smtClean="0"/>
              <a:t> True or False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Variable </a:t>
            </a:r>
            <a:r>
              <a:rPr lang="da-DK" b="1" dirty="0" err="1" smtClean="0"/>
              <a:t>scope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err="1" smtClean="0"/>
              <a:t>PolyScope</a:t>
            </a:r>
            <a:r>
              <a:rPr lang="da-DK" dirty="0" smtClean="0"/>
              <a:t> </a:t>
            </a:r>
            <a:r>
              <a:rPr lang="da-DK" dirty="0" err="1" smtClean="0"/>
              <a:t>distinguishes</a:t>
            </a:r>
            <a:r>
              <a:rPr lang="da-DK" dirty="0" smtClean="0"/>
              <a:t> </a:t>
            </a:r>
            <a:r>
              <a:rPr lang="da-DK" dirty="0" err="1" smtClean="0"/>
              <a:t>between</a:t>
            </a:r>
            <a:r>
              <a:rPr lang="da-DK" dirty="0" smtClean="0"/>
              <a:t>:</a:t>
            </a:r>
          </a:p>
          <a:p>
            <a:r>
              <a:rPr lang="da-DK" dirty="0" smtClean="0"/>
              <a:t>» Local variables</a:t>
            </a:r>
          </a:p>
          <a:p>
            <a:r>
              <a:rPr lang="da-DK" dirty="0" smtClean="0"/>
              <a:t>» Global variables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0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How to </a:t>
            </a:r>
            <a:r>
              <a:rPr lang="da-DK" b="1" dirty="0" err="1"/>
              <a:t>insert</a:t>
            </a:r>
            <a:r>
              <a:rPr lang="da-DK" b="1" dirty="0"/>
              <a:t> variable</a:t>
            </a:r>
          </a:p>
          <a:p>
            <a:endParaRPr lang="da-DK" dirty="0"/>
          </a:p>
          <a:p>
            <a:r>
              <a:rPr lang="da-DK" dirty="0"/>
              <a:t>Make sample program </a:t>
            </a:r>
            <a:r>
              <a:rPr lang="da-DK" dirty="0" err="1"/>
              <a:t>where</a:t>
            </a:r>
            <a:r>
              <a:rPr lang="da-DK" dirty="0"/>
              <a:t> a </a:t>
            </a:r>
            <a:r>
              <a:rPr lang="da-DK" dirty="0" err="1"/>
              <a:t>local</a:t>
            </a:r>
            <a:r>
              <a:rPr lang="da-DK" dirty="0"/>
              <a:t> </a:t>
            </a:r>
            <a:r>
              <a:rPr lang="da-DK" dirty="0" err="1"/>
              <a:t>boolean</a:t>
            </a:r>
            <a:r>
              <a:rPr lang="da-DK" dirty="0"/>
              <a:t> variable </a:t>
            </a:r>
            <a:r>
              <a:rPr lang="da-DK" dirty="0" err="1"/>
              <a:t>changes</a:t>
            </a:r>
            <a:r>
              <a:rPr lang="da-DK" dirty="0"/>
              <a:t> </a:t>
            </a:r>
            <a:r>
              <a:rPr lang="da-DK" dirty="0" err="1"/>
              <a:t>state</a:t>
            </a:r>
            <a:r>
              <a:rPr lang="da-DK" dirty="0"/>
              <a:t> </a:t>
            </a:r>
            <a:r>
              <a:rPr lang="da-DK" dirty="0" err="1"/>
              <a:t>every</a:t>
            </a:r>
            <a:r>
              <a:rPr lang="da-DK" dirty="0"/>
              <a:t> 500 ms</a:t>
            </a:r>
          </a:p>
          <a:p>
            <a:endParaRPr lang="da-DK" dirty="0"/>
          </a:p>
          <a:p>
            <a:r>
              <a:rPr lang="da-DK" dirty="0"/>
              <a:t>Save program as </a:t>
            </a:r>
            <a:r>
              <a:rPr lang="da-DK" dirty="0" err="1"/>
              <a:t>var_bool.urp</a:t>
            </a:r>
            <a:endParaRPr lang="da-DK" dirty="0"/>
          </a:p>
          <a:p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How to </a:t>
            </a:r>
            <a:r>
              <a:rPr lang="da-DK" b="1" dirty="0" err="1" smtClean="0"/>
              <a:t>use</a:t>
            </a:r>
            <a:r>
              <a:rPr lang="da-DK" b="1" dirty="0" smtClean="0"/>
              <a:t> </a:t>
            </a:r>
            <a:r>
              <a:rPr lang="da-DK" b="1" dirty="0" err="1" smtClean="0"/>
              <a:t>URScript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err="1" smtClean="0"/>
              <a:t>Explain</a:t>
            </a:r>
            <a:r>
              <a:rPr lang="da-DK" dirty="0" smtClean="0"/>
              <a:t> the </a:t>
            </a:r>
            <a:r>
              <a:rPr lang="da-DK" dirty="0" err="1" smtClean="0"/>
              <a:t>different</a:t>
            </a:r>
            <a:r>
              <a:rPr lang="da-DK" dirty="0" smtClean="0"/>
              <a:t> options</a:t>
            </a:r>
            <a:r>
              <a:rPr lang="da-DK" baseline="0" dirty="0" smtClean="0"/>
              <a:t> of </a:t>
            </a:r>
            <a:r>
              <a:rPr lang="da-DK" baseline="0" dirty="0" err="1" smtClean="0"/>
              <a:t>using</a:t>
            </a:r>
            <a:r>
              <a:rPr lang="da-DK" baseline="0" dirty="0" smtClean="0"/>
              <a:t>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2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Pose variable</a:t>
            </a:r>
          </a:p>
          <a:p>
            <a:endParaRPr lang="da-DK" dirty="0"/>
          </a:p>
          <a:p>
            <a:r>
              <a:rPr lang="da-DK" dirty="0" err="1"/>
              <a:t>Explain</a:t>
            </a:r>
            <a:r>
              <a:rPr lang="da-DK" dirty="0"/>
              <a:t> the definition of pose variable</a:t>
            </a:r>
          </a:p>
          <a:p>
            <a:endParaRPr lang="da-DK" dirty="0"/>
          </a:p>
          <a:p>
            <a:r>
              <a:rPr lang="da-DK" dirty="0"/>
              <a:t>No </a:t>
            </a:r>
            <a:r>
              <a:rPr lang="da-DK" dirty="0" err="1"/>
              <a:t>theoretical</a:t>
            </a:r>
            <a:r>
              <a:rPr lang="da-DK" dirty="0"/>
              <a:t> limit to the </a:t>
            </a:r>
            <a:r>
              <a:rPr lang="da-DK" dirty="0" err="1"/>
              <a:t>amount</a:t>
            </a:r>
            <a:r>
              <a:rPr lang="da-DK" dirty="0"/>
              <a:t> of variables </a:t>
            </a:r>
            <a:r>
              <a:rPr lang="da-DK" dirty="0" err="1"/>
              <a:t>available</a:t>
            </a:r>
            <a:r>
              <a:rPr lang="da-DK" dirty="0"/>
              <a:t>, but system </a:t>
            </a:r>
            <a:r>
              <a:rPr lang="da-DK" dirty="0" err="1"/>
              <a:t>might</a:t>
            </a:r>
            <a:r>
              <a:rPr lang="da-DK" dirty="0"/>
              <a:t> have </a:t>
            </a:r>
            <a:r>
              <a:rPr lang="da-DK" dirty="0" err="1"/>
              <a:t>slower</a:t>
            </a:r>
            <a:r>
              <a:rPr lang="da-DK" dirty="0"/>
              <a:t> respons </a:t>
            </a:r>
            <a:r>
              <a:rPr lang="da-DK" dirty="0" err="1"/>
              <a:t>if</a:t>
            </a:r>
            <a:r>
              <a:rPr lang="da-DK" dirty="0"/>
              <a:t> +50 pose variables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pose variables</a:t>
            </a:r>
          </a:p>
          <a:p>
            <a:endParaRPr lang="da-DK" dirty="0" smtClean="0"/>
          </a:p>
          <a:p>
            <a:r>
              <a:rPr lang="da-DK" dirty="0" smtClean="0"/>
              <a:t>All pose variables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listed</a:t>
            </a:r>
            <a:r>
              <a:rPr lang="da-DK" dirty="0" smtClean="0"/>
              <a:t> in </a:t>
            </a:r>
            <a:r>
              <a:rPr lang="da-DK" dirty="0" err="1" smtClean="0"/>
              <a:t>dropdown</a:t>
            </a:r>
            <a:r>
              <a:rPr lang="da-DK" dirty="0" smtClean="0"/>
              <a:t> </a:t>
            </a:r>
            <a:r>
              <a:rPr lang="da-DK" dirty="0" err="1" smtClean="0"/>
              <a:t>box</a:t>
            </a:r>
            <a:r>
              <a:rPr lang="da-DK" dirty="0" smtClean="0"/>
              <a:t>, </a:t>
            </a:r>
            <a:r>
              <a:rPr lang="da-DK" dirty="0" err="1" smtClean="0"/>
              <a:t>both</a:t>
            </a:r>
            <a:r>
              <a:rPr lang="da-DK" dirty="0" smtClean="0"/>
              <a:t> Installation and Program variables.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42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pose variables</a:t>
            </a:r>
          </a:p>
          <a:p>
            <a:endParaRPr lang="da-DK" dirty="0" smtClean="0"/>
          </a:p>
          <a:p>
            <a:r>
              <a:rPr lang="da-DK" dirty="0" smtClean="0"/>
              <a:t>All pose variables </a:t>
            </a:r>
            <a:r>
              <a:rPr lang="da-DK" dirty="0" err="1" smtClean="0"/>
              <a:t>will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listed</a:t>
            </a:r>
            <a:r>
              <a:rPr lang="da-DK" dirty="0" smtClean="0"/>
              <a:t> in </a:t>
            </a:r>
            <a:r>
              <a:rPr lang="da-DK" dirty="0" err="1" smtClean="0"/>
              <a:t>dropdown</a:t>
            </a:r>
            <a:r>
              <a:rPr lang="da-DK" dirty="0" smtClean="0"/>
              <a:t> </a:t>
            </a:r>
            <a:r>
              <a:rPr lang="da-DK" dirty="0" err="1" smtClean="0"/>
              <a:t>box</a:t>
            </a:r>
            <a:r>
              <a:rPr lang="da-DK" dirty="0" smtClean="0"/>
              <a:t>, </a:t>
            </a:r>
            <a:r>
              <a:rPr lang="da-DK" dirty="0" err="1" smtClean="0"/>
              <a:t>both</a:t>
            </a:r>
            <a:r>
              <a:rPr lang="da-DK" dirty="0" smtClean="0"/>
              <a:t> Installation and Program variables.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15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Scrip</a:t>
            </a:r>
            <a:r>
              <a:rPr lang="da-DK" b="1" dirty="0" smtClean="0"/>
              <a:t> </a:t>
            </a:r>
            <a:r>
              <a:rPr lang="da-DK" b="1" dirty="0" err="1" smtClean="0"/>
              <a:t>functions</a:t>
            </a:r>
            <a:r>
              <a:rPr lang="da-DK" b="1" baseline="0" dirty="0" smtClean="0"/>
              <a:t> for </a:t>
            </a:r>
            <a:r>
              <a:rPr lang="da-DK" b="1" dirty="0" smtClean="0"/>
              <a:t>pose variables</a:t>
            </a:r>
          </a:p>
          <a:p>
            <a:endParaRPr lang="da-DK" dirty="0" smtClean="0"/>
          </a:p>
          <a:p>
            <a:r>
              <a:rPr lang="da-DK" dirty="0" smtClean="0"/>
              <a:t>Three</a:t>
            </a:r>
            <a:r>
              <a:rPr lang="da-DK" baseline="0" dirty="0" smtClean="0"/>
              <a:t> script </a:t>
            </a:r>
            <a:r>
              <a:rPr lang="da-DK" baseline="0" dirty="0" err="1" smtClean="0"/>
              <a:t>codes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explained</a:t>
            </a:r>
            <a:r>
              <a:rPr lang="da-DK" baseline="0" dirty="0" smtClean="0"/>
              <a:t> in the </a:t>
            </a:r>
            <a:r>
              <a:rPr lang="da-DK" baseline="0" dirty="0" err="1" smtClean="0"/>
              <a:t>following</a:t>
            </a:r>
            <a:r>
              <a:rPr lang="da-DK" baseline="0" dirty="0" smtClean="0"/>
              <a:t> slides:</a:t>
            </a:r>
          </a:p>
          <a:p>
            <a:r>
              <a:rPr lang="da-DK" i="1" dirty="0" err="1" smtClean="0"/>
              <a:t>get_actual_tcp_pose</a:t>
            </a:r>
            <a:r>
              <a:rPr lang="da-DK" i="1" dirty="0" smtClean="0"/>
              <a:t>()</a:t>
            </a:r>
          </a:p>
          <a:p>
            <a:r>
              <a:rPr lang="da-DK" i="1" dirty="0" err="1" smtClean="0"/>
              <a:t>pose_add</a:t>
            </a:r>
            <a:r>
              <a:rPr lang="da-DK" i="1" dirty="0" smtClean="0"/>
              <a:t>()</a:t>
            </a:r>
          </a:p>
          <a:p>
            <a:r>
              <a:rPr lang="da-DK" i="1" dirty="0" err="1" smtClean="0"/>
              <a:t>pose_trans</a:t>
            </a:r>
            <a:r>
              <a:rPr lang="da-DK" i="1" dirty="0" smtClean="0"/>
              <a:t>()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9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get_actual_tcp_pose</a:t>
            </a:r>
            <a:r>
              <a:rPr lang="da-DK" b="1" dirty="0" smtClean="0"/>
              <a:t>()</a:t>
            </a:r>
          </a:p>
          <a:p>
            <a:endParaRPr lang="da-DK" dirty="0" smtClean="0"/>
          </a:p>
          <a:p>
            <a:r>
              <a:rPr lang="da-DK" dirty="0" err="1" smtClean="0"/>
              <a:t>Function</a:t>
            </a:r>
            <a:r>
              <a:rPr lang="da-DK" dirty="0" smtClean="0"/>
              <a:t> </a:t>
            </a:r>
            <a:r>
              <a:rPr lang="da-DK" dirty="0" err="1" smtClean="0"/>
              <a:t>reads</a:t>
            </a:r>
            <a:r>
              <a:rPr lang="da-DK" dirty="0" smtClean="0"/>
              <a:t> the </a:t>
            </a:r>
            <a:r>
              <a:rPr lang="da-DK" dirty="0" err="1" smtClean="0"/>
              <a:t>Cartesian</a:t>
            </a:r>
            <a:r>
              <a:rPr lang="da-DK" dirty="0" smtClean="0"/>
              <a:t> position as </a:t>
            </a:r>
            <a:r>
              <a:rPr lang="da-DK" dirty="0" err="1" smtClean="0"/>
              <a:t>seen</a:t>
            </a:r>
            <a:r>
              <a:rPr lang="da-DK" dirty="0" smtClean="0"/>
              <a:t> in </a:t>
            </a:r>
            <a:r>
              <a:rPr lang="da-DK" dirty="0" err="1" smtClean="0"/>
              <a:t>Move</a:t>
            </a:r>
            <a:r>
              <a:rPr lang="da-DK" dirty="0" smtClean="0"/>
              <a:t>-tab (</a:t>
            </a:r>
            <a:r>
              <a:rPr lang="da-DK" dirty="0" err="1" smtClean="0"/>
              <a:t>select</a:t>
            </a:r>
            <a:r>
              <a:rPr lang="da-DK" dirty="0" smtClean="0"/>
              <a:t> Base as Feature)</a:t>
            </a:r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get_actual_tcp_pose.urp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35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pose_add</a:t>
            </a:r>
            <a:r>
              <a:rPr lang="da-DK" b="1" dirty="0" smtClean="0"/>
              <a:t>()</a:t>
            </a:r>
          </a:p>
          <a:p>
            <a:endParaRPr lang="da-DK" dirty="0" smtClean="0"/>
          </a:p>
          <a:p>
            <a:r>
              <a:rPr lang="da-DK" dirty="0" err="1" smtClean="0"/>
              <a:t>Adds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dirty="0" smtClean="0"/>
              <a:t> poses </a:t>
            </a:r>
            <a:r>
              <a:rPr lang="da-DK" dirty="0" err="1" smtClean="0"/>
              <a:t>together</a:t>
            </a:r>
            <a:r>
              <a:rPr lang="da-DK" dirty="0" smtClean="0"/>
              <a:t>, </a:t>
            </a:r>
            <a:r>
              <a:rPr lang="da-DK" dirty="0" err="1" smtClean="0"/>
              <a:t>uses</a:t>
            </a:r>
            <a:r>
              <a:rPr lang="da-DK" dirty="0" smtClean="0"/>
              <a:t> Base as reference</a:t>
            </a:r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pose_add.urp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9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pose_trans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Transforms first pose in expression using second pose as reference</a:t>
            </a:r>
          </a:p>
          <a:p>
            <a:endParaRPr lang="en-US" dirty="0" smtClean="0"/>
          </a:p>
          <a:p>
            <a:r>
              <a:rPr lang="en-US" dirty="0" smtClean="0"/>
              <a:t>Save as </a:t>
            </a:r>
            <a:r>
              <a:rPr lang="en-US" dirty="0" err="1" smtClean="0"/>
              <a:t>pose_trans.urp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</a:t>
            </a:r>
            <a:r>
              <a:rPr lang="en-US" dirty="0" err="1" smtClean="0"/>
              <a:t>Refpoint</a:t>
            </a:r>
            <a:r>
              <a:rPr lang="en-US" dirty="0" smtClean="0"/>
              <a:t> can be replaced with a user-defined Feature, then this Feature becomes reference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1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pose_trans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Transforms first pose in expression using second pose as reference</a:t>
            </a:r>
          </a:p>
          <a:p>
            <a:endParaRPr lang="en-US" dirty="0" smtClean="0"/>
          </a:p>
          <a:p>
            <a:r>
              <a:rPr lang="en-US" dirty="0" smtClean="0"/>
              <a:t>Save as </a:t>
            </a:r>
            <a:r>
              <a:rPr lang="en-US" dirty="0" err="1" smtClean="0"/>
              <a:t>pose_trans.urp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TIP: </a:t>
            </a:r>
            <a:r>
              <a:rPr lang="en-US" dirty="0" err="1" smtClean="0"/>
              <a:t>Refpoint</a:t>
            </a:r>
            <a:r>
              <a:rPr lang="en-US" dirty="0" smtClean="0"/>
              <a:t> can be replaced with a user-defined Feature, then this Feature becomes reference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1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Variables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25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Variables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Assignment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1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 smtClean="0"/>
              <a:t>What</a:t>
            </a:r>
            <a:r>
              <a:rPr lang="da-DK" b="1" dirty="0" smtClean="0"/>
              <a:t> is a Feature?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66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a feature?</a:t>
            </a:r>
          </a:p>
          <a:p>
            <a:endParaRPr lang="da-DK" dirty="0" smtClean="0"/>
          </a:p>
          <a:p>
            <a:r>
              <a:rPr lang="en-US" dirty="0" smtClean="0"/>
              <a:t>The rotation is not in Euler angles.</a:t>
            </a:r>
          </a:p>
          <a:p>
            <a:r>
              <a:rPr lang="en-US" dirty="0" smtClean="0"/>
              <a:t>They are defined as a rotation vector.</a:t>
            </a:r>
          </a:p>
          <a:p>
            <a:r>
              <a:rPr lang="en-US" dirty="0" smtClean="0"/>
              <a:t>The three values are the X-Y-Z values of the vector and the Euclidean norm is the rotation around this vector in radians.</a:t>
            </a:r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83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Base feature</a:t>
            </a:r>
          </a:p>
          <a:p>
            <a:endParaRPr lang="da-DK" dirty="0" smtClean="0"/>
          </a:p>
          <a:p>
            <a:r>
              <a:rPr lang="da-DK" dirty="0" smtClean="0"/>
              <a:t>Base </a:t>
            </a:r>
            <a:r>
              <a:rPr lang="da-DK" dirty="0" err="1" smtClean="0"/>
              <a:t>coordinate</a:t>
            </a:r>
            <a:r>
              <a:rPr lang="da-DK" dirty="0" smtClean="0"/>
              <a:t> system = </a:t>
            </a:r>
            <a:r>
              <a:rPr lang="da-DK" dirty="0" err="1" smtClean="0"/>
              <a:t>also</a:t>
            </a:r>
            <a:r>
              <a:rPr lang="da-DK" dirty="0" smtClean="0"/>
              <a:t> </a:t>
            </a:r>
            <a:r>
              <a:rPr lang="da-DK" dirty="0" err="1" smtClean="0"/>
              <a:t>known</a:t>
            </a:r>
            <a:r>
              <a:rPr lang="da-DK" dirty="0" smtClean="0"/>
              <a:t> as World </a:t>
            </a:r>
            <a:r>
              <a:rPr lang="da-DK" dirty="0" err="1" smtClean="0"/>
              <a:t>Coordinates</a:t>
            </a:r>
            <a:r>
              <a:rPr lang="da-DK" baseline="0" dirty="0" smtClean="0"/>
              <a:t> in </a:t>
            </a:r>
            <a:r>
              <a:rPr lang="da-DK" baseline="0" dirty="0" err="1" smtClean="0"/>
              <a:t>other</a:t>
            </a:r>
            <a:r>
              <a:rPr lang="da-DK" baseline="0" dirty="0" smtClean="0"/>
              <a:t> robot </a:t>
            </a:r>
            <a:r>
              <a:rPr lang="da-DK" baseline="0" dirty="0" err="1" smtClean="0"/>
              <a:t>programming</a:t>
            </a:r>
            <a:r>
              <a:rPr lang="da-DK" baseline="0" dirty="0" smtClean="0"/>
              <a:t> </a:t>
            </a:r>
            <a:r>
              <a:rPr lang="da-DK" baseline="0" dirty="0" err="1" smtClean="0"/>
              <a:t>languages</a:t>
            </a:r>
            <a:endParaRPr lang="da-DK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6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smtClean="0"/>
              <a:t>Tool feature is </a:t>
            </a:r>
            <a:r>
              <a:rPr lang="da-DK" dirty="0" err="1" smtClean="0"/>
              <a:t>dynamic</a:t>
            </a:r>
            <a:r>
              <a:rPr lang="da-DK" dirty="0" smtClean="0"/>
              <a:t>, as it </a:t>
            </a:r>
            <a:r>
              <a:rPr lang="da-DK" dirty="0" err="1" smtClean="0"/>
              <a:t>always</a:t>
            </a:r>
            <a:r>
              <a:rPr lang="da-DK" dirty="0" smtClean="0"/>
              <a:t> has </a:t>
            </a:r>
            <a:r>
              <a:rPr lang="da-DK" dirty="0" err="1" smtClean="0"/>
              <a:t>its</a:t>
            </a:r>
            <a:r>
              <a:rPr lang="da-DK" dirty="0" smtClean="0"/>
              <a:t> </a:t>
            </a:r>
            <a:r>
              <a:rPr lang="da-DK" dirty="0" err="1" smtClean="0"/>
              <a:t>origin</a:t>
            </a:r>
            <a:r>
              <a:rPr lang="da-DK" dirty="0" smtClean="0"/>
              <a:t> in center of TCP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55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err="1" smtClean="0"/>
              <a:t>When</a:t>
            </a:r>
            <a:r>
              <a:rPr lang="da-DK" dirty="0" smtClean="0"/>
              <a:t> TCP is </a:t>
            </a:r>
            <a:r>
              <a:rPr lang="da-DK" dirty="0" err="1" smtClean="0"/>
              <a:t>defined</a:t>
            </a:r>
            <a:r>
              <a:rPr lang="da-DK" dirty="0" smtClean="0"/>
              <a:t>, </a:t>
            </a:r>
            <a:r>
              <a:rPr lang="da-DK" dirty="0" err="1" smtClean="0"/>
              <a:t>origin</a:t>
            </a:r>
            <a:r>
              <a:rPr lang="da-DK" dirty="0" smtClean="0"/>
              <a:t> of the Tool</a:t>
            </a:r>
            <a:r>
              <a:rPr lang="da-DK" baseline="0" dirty="0" smtClean="0"/>
              <a:t> feature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in center of TCP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2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Setup feature</a:t>
            </a:r>
          </a:p>
          <a:p>
            <a:endParaRPr lang="da-DK" dirty="0" smtClean="0"/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7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Setup feature</a:t>
            </a:r>
          </a:p>
          <a:p>
            <a:endParaRPr lang="da-DK" dirty="0" smtClean="0"/>
          </a:p>
          <a:p>
            <a:r>
              <a:rPr lang="da-DK" baseline="0" dirty="0" smtClean="0"/>
              <a:t>Feature is </a:t>
            </a:r>
            <a:r>
              <a:rPr lang="da-DK" baseline="0" dirty="0" err="1" smtClean="0"/>
              <a:t>fixed</a:t>
            </a:r>
            <a:r>
              <a:rPr lang="da-DK" baseline="0" dirty="0" smtClean="0"/>
              <a:t>, but </a:t>
            </a:r>
            <a:r>
              <a:rPr lang="da-DK" baseline="0" dirty="0" err="1" smtClean="0"/>
              <a:t>if</a:t>
            </a:r>
            <a:r>
              <a:rPr lang="da-DK" baseline="0" dirty="0" smtClean="0"/>
              <a:t> Variable is </a:t>
            </a:r>
            <a:r>
              <a:rPr lang="da-DK" baseline="0" dirty="0" err="1" smtClean="0"/>
              <a:t>selected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then</a:t>
            </a:r>
            <a:r>
              <a:rPr lang="da-DK" baseline="0" dirty="0" smtClean="0"/>
              <a:t> a </a:t>
            </a:r>
            <a:r>
              <a:rPr lang="da-DK" baseline="0" dirty="0" err="1" smtClean="0"/>
              <a:t>copy</a:t>
            </a:r>
            <a:r>
              <a:rPr lang="da-DK" baseline="0" dirty="0" smtClean="0"/>
              <a:t> of the feature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modified</a:t>
            </a:r>
            <a:endParaRPr lang="da-DK" baseline="0" dirty="0" smtClean="0"/>
          </a:p>
          <a:p>
            <a:endParaRPr lang="da-DK" baseline="0" dirty="0" smtClean="0"/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</a:t>
            </a:r>
            <a:r>
              <a:rPr lang="da-DK" dirty="0" err="1" smtClean="0"/>
              <a:t>define</a:t>
            </a:r>
            <a:r>
              <a:rPr lang="da-DK" dirty="0" smtClean="0"/>
              <a:t> a feature as Plane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Click</a:t>
            </a:r>
            <a:r>
              <a:rPr lang="da-DK" baseline="0" dirty="0" smtClean="0"/>
              <a:t> Plane-</a:t>
            </a:r>
            <a:r>
              <a:rPr lang="da-DK" baseline="0" dirty="0" err="1" smtClean="0"/>
              <a:t>button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add</a:t>
            </a:r>
            <a:r>
              <a:rPr lang="da-DK" baseline="0" dirty="0" smtClean="0"/>
              <a:t> new plane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A4 </a:t>
            </a:r>
            <a:r>
              <a:rPr lang="da-DK" baseline="0" dirty="0" err="1" smtClean="0"/>
              <a:t>sheet</a:t>
            </a:r>
            <a:r>
              <a:rPr lang="da-DK" baseline="0" dirty="0" smtClean="0"/>
              <a:t> or </a:t>
            </a:r>
            <a:r>
              <a:rPr lang="da-DK" baseline="0" dirty="0" err="1" smtClean="0"/>
              <a:t>similar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create</a:t>
            </a:r>
            <a:r>
              <a:rPr lang="da-DK" baseline="0" dirty="0" smtClean="0"/>
              <a:t> feature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09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Jog relative to Feature</a:t>
            </a:r>
          </a:p>
          <a:p>
            <a:endParaRPr lang="da-DK" baseline="0" dirty="0" smtClean="0"/>
          </a:p>
          <a:p>
            <a:r>
              <a:rPr lang="da-DK" baseline="0" dirty="0" smtClean="0"/>
              <a:t>Go to MOVE-tab and </a:t>
            </a:r>
            <a:r>
              <a:rPr lang="da-DK" baseline="0" dirty="0" err="1" smtClean="0"/>
              <a:t>select</a:t>
            </a:r>
            <a:r>
              <a:rPr lang="da-DK" baseline="0" dirty="0" smtClean="0"/>
              <a:t> the Plane as feature</a:t>
            </a:r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jog</a:t>
            </a:r>
            <a:r>
              <a:rPr lang="da-DK" baseline="0" dirty="0" smtClean="0"/>
              <a:t> relative to the </a:t>
            </a:r>
            <a:r>
              <a:rPr lang="da-DK" baseline="0" dirty="0" err="1" smtClean="0"/>
              <a:t>user-defined</a:t>
            </a:r>
            <a:r>
              <a:rPr lang="da-DK" baseline="0" dirty="0" smtClean="0"/>
              <a:t> Feature</a:t>
            </a:r>
          </a:p>
          <a:p>
            <a:endParaRPr lang="da-DK" baseline="0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67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Features</a:t>
            </a:r>
          </a:p>
          <a:p>
            <a:endParaRPr lang="da-DK" dirty="0" smtClean="0"/>
          </a:p>
          <a:p>
            <a:r>
              <a:rPr lang="da-DK" dirty="0" err="1" smtClean="0"/>
              <a:t>MoveJ</a:t>
            </a:r>
            <a:r>
              <a:rPr lang="da-DK" dirty="0" smtClean="0"/>
              <a:t> </a:t>
            </a:r>
            <a:r>
              <a:rPr lang="da-DK" dirty="0" err="1" smtClean="0"/>
              <a:t>waypoints</a:t>
            </a:r>
            <a:r>
              <a:rPr lang="da-DK" dirty="0" smtClean="0"/>
              <a:t> </a:t>
            </a:r>
            <a:r>
              <a:rPr lang="da-DK" dirty="0" err="1" smtClean="0"/>
              <a:t>are</a:t>
            </a:r>
            <a:r>
              <a:rPr lang="da-DK" dirty="0" smtClean="0"/>
              <a:t> </a:t>
            </a:r>
            <a:r>
              <a:rPr lang="da-DK" dirty="0" err="1" smtClean="0"/>
              <a:t>always</a:t>
            </a:r>
            <a:r>
              <a:rPr lang="da-DK" dirty="0" smtClean="0"/>
              <a:t> with </a:t>
            </a:r>
            <a:r>
              <a:rPr lang="da-DK" dirty="0" err="1" smtClean="0"/>
              <a:t>respect</a:t>
            </a:r>
            <a:r>
              <a:rPr lang="da-DK" dirty="0" smtClean="0"/>
              <a:t> to </a:t>
            </a:r>
            <a:r>
              <a:rPr lang="da-DK" dirty="0" err="1" smtClean="0"/>
              <a:t>angular</a:t>
            </a:r>
            <a:r>
              <a:rPr lang="da-DK" dirty="0" smtClean="0"/>
              <a:t> positions, so Feature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not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selected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98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Working</a:t>
            </a:r>
            <a:r>
              <a:rPr lang="da-DK" b="1" dirty="0" smtClean="0"/>
              <a:t> with Features</a:t>
            </a:r>
          </a:p>
          <a:p>
            <a:endParaRPr lang="da-DK" dirty="0" smtClean="0"/>
          </a:p>
          <a:p>
            <a:r>
              <a:rPr lang="da-DK" dirty="0" err="1" smtClean="0"/>
              <a:t>Demonstrate</a:t>
            </a:r>
            <a:r>
              <a:rPr lang="da-DK" dirty="0" smtClean="0"/>
              <a:t> </a:t>
            </a:r>
            <a:r>
              <a:rPr lang="da-DK" dirty="0" err="1" smtClean="0"/>
              <a:t>how</a:t>
            </a:r>
            <a:r>
              <a:rPr lang="da-DK" dirty="0" smtClean="0"/>
              <a:t> to </a:t>
            </a:r>
            <a:r>
              <a:rPr lang="da-DK" dirty="0" err="1" smtClean="0"/>
              <a:t>teach</a:t>
            </a:r>
            <a:r>
              <a:rPr lang="da-DK" dirty="0" smtClean="0"/>
              <a:t> </a:t>
            </a:r>
            <a:r>
              <a:rPr lang="da-DK" dirty="0" err="1" smtClean="0"/>
              <a:t>waypoints</a:t>
            </a:r>
            <a:r>
              <a:rPr lang="da-DK" dirty="0" smtClean="0"/>
              <a:t> relative to </a:t>
            </a:r>
            <a:r>
              <a:rPr lang="da-DK" dirty="0" err="1" smtClean="0"/>
              <a:t>user-defined</a:t>
            </a:r>
            <a:r>
              <a:rPr lang="da-DK" baseline="0" dirty="0" smtClean="0"/>
              <a:t> </a:t>
            </a:r>
            <a:r>
              <a:rPr lang="da-DK" dirty="0" smtClean="0"/>
              <a:t>feature</a:t>
            </a:r>
          </a:p>
          <a:p>
            <a:r>
              <a:rPr lang="da-DK" dirty="0" err="1" smtClean="0"/>
              <a:t>Then</a:t>
            </a:r>
            <a:r>
              <a:rPr lang="da-DK" dirty="0" smtClean="0"/>
              <a:t> </a:t>
            </a:r>
            <a:r>
              <a:rPr lang="da-DK" dirty="0" err="1" smtClean="0"/>
              <a:t>modify</a:t>
            </a:r>
            <a:r>
              <a:rPr lang="da-DK" dirty="0" smtClean="0"/>
              <a:t> the Feature and </a:t>
            </a:r>
            <a:r>
              <a:rPr lang="da-DK" dirty="0" err="1" smtClean="0"/>
              <a:t>verify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the </a:t>
            </a:r>
            <a:r>
              <a:rPr lang="da-DK" dirty="0" err="1" smtClean="0"/>
              <a:t>entire</a:t>
            </a:r>
            <a:r>
              <a:rPr lang="da-DK" dirty="0" smtClean="0"/>
              <a:t> program is </a:t>
            </a:r>
            <a:r>
              <a:rPr lang="da-DK" dirty="0" err="1" smtClean="0"/>
              <a:t>shifted</a:t>
            </a:r>
            <a:r>
              <a:rPr lang="da-DK" dirty="0" smtClean="0"/>
              <a:t> </a:t>
            </a:r>
            <a:r>
              <a:rPr lang="da-DK" dirty="0" err="1" smtClean="0"/>
              <a:t>accordingly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</a:t>
            </a:r>
            <a:r>
              <a:rPr lang="da-DK" baseline="0" dirty="0" smtClean="0"/>
              <a:t> as </a:t>
            </a:r>
            <a:r>
              <a:rPr lang="da-DK" baseline="0" dirty="0" err="1" smtClean="0"/>
              <a:t>feature.urp</a:t>
            </a:r>
            <a:endParaRPr lang="da-DK" baseline="0" dirty="0" smtClean="0"/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0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Expression editor</a:t>
            </a:r>
          </a:p>
          <a:p>
            <a:endParaRPr lang="da-DK" dirty="0" smtClean="0"/>
          </a:p>
          <a:p>
            <a:r>
              <a:rPr lang="da-DK" baseline="0" dirty="0" err="1" smtClean="0"/>
              <a:t>Create</a:t>
            </a:r>
            <a:r>
              <a:rPr lang="da-DK" baseline="0" dirty="0" smtClean="0"/>
              <a:t> sample program:</a:t>
            </a:r>
          </a:p>
          <a:p>
            <a:r>
              <a:rPr lang="da-DK" baseline="0" dirty="0" smtClean="0"/>
              <a:t>1. </a:t>
            </a:r>
            <a:r>
              <a:rPr lang="da-DK" baseline="0" dirty="0" err="1" smtClean="0"/>
              <a:t>Insert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vertical</a:t>
            </a:r>
            <a:r>
              <a:rPr lang="da-DK" baseline="0" dirty="0" smtClean="0"/>
              <a:t> linear </a:t>
            </a:r>
            <a:r>
              <a:rPr lang="da-DK" baseline="0" dirty="0" err="1" smtClean="0"/>
              <a:t>movement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waypoints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2. </a:t>
            </a:r>
            <a:r>
              <a:rPr lang="da-DK" baseline="0" dirty="0" err="1" smtClean="0"/>
              <a:t>Reduce</a:t>
            </a:r>
            <a:r>
              <a:rPr lang="da-DK" baseline="0" dirty="0" smtClean="0"/>
              <a:t> speed to 100 mm.</a:t>
            </a:r>
          </a:p>
          <a:p>
            <a:r>
              <a:rPr lang="da-DK" baseline="0" dirty="0" smtClean="0"/>
              <a:t>3. </a:t>
            </a:r>
            <a:r>
              <a:rPr lang="da-DK" baseline="0" dirty="0" err="1" smtClean="0"/>
              <a:t>Move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bottom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waypoint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inside</a:t>
            </a:r>
            <a:r>
              <a:rPr lang="da-DK" baseline="0" dirty="0" smtClean="0"/>
              <a:t> of an IF-</a:t>
            </a:r>
            <a:r>
              <a:rPr lang="da-DK" baseline="0" dirty="0" err="1" smtClean="0"/>
              <a:t>command</a:t>
            </a:r>
            <a:endParaRPr lang="da-DK" baseline="0" dirty="0" smtClean="0"/>
          </a:p>
          <a:p>
            <a:r>
              <a:rPr lang="da-DK" baseline="0" dirty="0" smtClean="0"/>
              <a:t>4. </a:t>
            </a:r>
            <a:r>
              <a:rPr lang="da-DK" baseline="0" dirty="0" err="1" smtClean="0"/>
              <a:t>Define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condition</a:t>
            </a:r>
            <a:r>
              <a:rPr lang="da-DK" baseline="0" dirty="0" smtClean="0"/>
              <a:t> in IF to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force() &lt; 30	:it </a:t>
            </a:r>
            <a:r>
              <a:rPr lang="da-DK" baseline="0" dirty="0" err="1" smtClean="0"/>
              <a:t>might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required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adjust</a:t>
            </a:r>
            <a:r>
              <a:rPr lang="da-DK" baseline="0" dirty="0" smtClean="0"/>
              <a:t> the </a:t>
            </a:r>
            <a:r>
              <a:rPr lang="da-DK" baseline="0" dirty="0" err="1" smtClean="0"/>
              <a:t>value</a:t>
            </a:r>
            <a:endParaRPr lang="da-DK" baseline="0" dirty="0" smtClean="0"/>
          </a:p>
          <a:p>
            <a:r>
              <a:rPr lang="da-DK" baseline="0" dirty="0" smtClean="0"/>
              <a:t>5. IMPORTANT: Make sure to check the </a:t>
            </a:r>
            <a:r>
              <a:rPr lang="da-DK" baseline="0" dirty="0" err="1" smtClean="0"/>
              <a:t>box</a:t>
            </a:r>
            <a:r>
              <a:rPr lang="da-DK" baseline="0" dirty="0" smtClean="0"/>
              <a:t> ”Check </a:t>
            </a:r>
            <a:r>
              <a:rPr lang="da-DK" baseline="0" dirty="0" err="1" smtClean="0"/>
              <a:t>expression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continuously</a:t>
            </a:r>
            <a:r>
              <a:rPr lang="da-DK" baseline="0" dirty="0" smtClean="0"/>
              <a:t>”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how</a:t>
            </a:r>
            <a:r>
              <a:rPr lang="da-DK" baseline="0" dirty="0" smtClean="0"/>
              <a:t> it is </a:t>
            </a:r>
            <a:r>
              <a:rPr lang="da-DK" baseline="0" dirty="0" err="1" smtClean="0"/>
              <a:t>possible</a:t>
            </a:r>
            <a:r>
              <a:rPr lang="da-DK" baseline="0" dirty="0" smtClean="0"/>
              <a:t> to stop the </a:t>
            </a:r>
            <a:r>
              <a:rPr lang="da-DK" baseline="0" dirty="0" err="1" smtClean="0"/>
              <a:t>downward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movement</a:t>
            </a:r>
            <a:r>
              <a:rPr lang="da-DK" baseline="0" dirty="0" smtClean="0"/>
              <a:t> by </a:t>
            </a:r>
            <a:r>
              <a:rPr lang="da-DK" baseline="0" dirty="0" err="1" smtClean="0"/>
              <a:t>hand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Show the variable tab and </a:t>
            </a:r>
            <a:r>
              <a:rPr lang="da-DK" baseline="0" dirty="0" err="1" smtClean="0"/>
              <a:t>verify</a:t>
            </a:r>
            <a:r>
              <a:rPr lang="da-DK" baseline="0" dirty="0" smtClean="0"/>
              <a:t> the force </a:t>
            </a:r>
            <a:r>
              <a:rPr lang="da-DK" baseline="0" dirty="0" err="1" smtClean="0"/>
              <a:t>value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changes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while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running</a:t>
            </a:r>
            <a:r>
              <a:rPr lang="da-DK" baseline="0" dirty="0" smtClean="0"/>
              <a:t> the program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31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Offset Feature</a:t>
            </a:r>
          </a:p>
          <a:p>
            <a:endParaRPr lang="da-DK" dirty="0" smtClean="0"/>
          </a:p>
          <a:p>
            <a:r>
              <a:rPr lang="da-DK" dirty="0" smtClean="0"/>
              <a:t>Make sample program, </a:t>
            </a:r>
            <a:r>
              <a:rPr lang="da-DK" dirty="0" err="1" smtClean="0"/>
              <a:t>where</a:t>
            </a:r>
            <a:r>
              <a:rPr lang="da-DK" dirty="0" smtClean="0"/>
              <a:t> the offset is </a:t>
            </a:r>
            <a:r>
              <a:rPr lang="da-DK" dirty="0" err="1" smtClean="0"/>
              <a:t>accumulated</a:t>
            </a:r>
            <a:r>
              <a:rPr lang="da-DK" dirty="0" smtClean="0"/>
              <a:t> for </a:t>
            </a:r>
            <a:r>
              <a:rPr lang="da-DK" dirty="0" err="1" smtClean="0"/>
              <a:t>every</a:t>
            </a:r>
            <a:r>
              <a:rPr lang="da-DK" dirty="0" smtClean="0"/>
              <a:t> </a:t>
            </a:r>
            <a:r>
              <a:rPr lang="da-DK" dirty="0" err="1" smtClean="0"/>
              <a:t>cycle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offset_feature.urp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5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Switch </a:t>
            </a:r>
            <a:r>
              <a:rPr lang="da-DK" b="1" dirty="0" err="1" smtClean="0"/>
              <a:t>between</a:t>
            </a:r>
            <a:r>
              <a:rPr lang="da-DK" b="1" dirty="0" smtClean="0"/>
              <a:t> multiple Features</a:t>
            </a:r>
          </a:p>
          <a:p>
            <a:endParaRPr lang="da-DK" dirty="0" smtClean="0"/>
          </a:p>
          <a:p>
            <a:r>
              <a:rPr lang="da-DK" dirty="0" smtClean="0"/>
              <a:t>Make sample program, </a:t>
            </a:r>
            <a:r>
              <a:rPr lang="da-DK" dirty="0" err="1" smtClean="0"/>
              <a:t>where</a:t>
            </a:r>
            <a:r>
              <a:rPr lang="da-DK" dirty="0" smtClean="0"/>
              <a:t> the offset is </a:t>
            </a:r>
            <a:r>
              <a:rPr lang="da-DK" dirty="0" err="1" smtClean="0"/>
              <a:t>accumulated</a:t>
            </a:r>
            <a:r>
              <a:rPr lang="da-DK" dirty="0" smtClean="0"/>
              <a:t> for </a:t>
            </a:r>
            <a:r>
              <a:rPr lang="da-DK" dirty="0" err="1" smtClean="0"/>
              <a:t>every</a:t>
            </a:r>
            <a:r>
              <a:rPr lang="da-DK" dirty="0" smtClean="0"/>
              <a:t> </a:t>
            </a:r>
            <a:r>
              <a:rPr lang="da-DK" dirty="0" err="1" smtClean="0"/>
              <a:t>cycle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Save as </a:t>
            </a:r>
            <a:r>
              <a:rPr lang="da-DK" dirty="0" err="1" smtClean="0"/>
              <a:t>switch_between_features.urp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3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380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02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Features Lab </a:t>
            </a:r>
            <a:r>
              <a:rPr lang="da-DK" b="1" dirty="0" err="1" smtClean="0"/>
              <a:t>Exercise</a:t>
            </a:r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7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Center of </a:t>
            </a:r>
            <a:r>
              <a:rPr lang="da-DK" b="1" dirty="0" err="1" smtClean="0"/>
              <a:t>Gravity</a:t>
            </a:r>
            <a:r>
              <a:rPr lang="da-DK" b="1" dirty="0" smtClean="0"/>
              <a:t> (</a:t>
            </a:r>
            <a:r>
              <a:rPr lang="da-DK" b="1" dirty="0" err="1" smtClean="0"/>
              <a:t>CoG</a:t>
            </a:r>
            <a:r>
              <a:rPr lang="da-DK" b="1" dirty="0" smtClean="0"/>
              <a:t>)</a:t>
            </a:r>
          </a:p>
          <a:p>
            <a:endParaRPr lang="da-DK" dirty="0" smtClean="0"/>
          </a:p>
          <a:p>
            <a:pPr marL="0" lvl="1" defTabSz="921898">
              <a:defRPr/>
            </a:pPr>
            <a:r>
              <a:rPr lang="en-GB" sz="1400" i="1" dirty="0" smtClean="0">
                <a:solidFill>
                  <a:srgbClr val="262626"/>
                </a:solidFill>
              </a:rPr>
              <a:t>= </a:t>
            </a:r>
            <a:r>
              <a:rPr lang="en-GB" sz="1400" i="1" dirty="0" err="1" smtClean="0">
                <a:solidFill>
                  <a:srgbClr val="262626"/>
                </a:solidFill>
              </a:rPr>
              <a:t>centerpoint</a:t>
            </a:r>
            <a:r>
              <a:rPr lang="en-GB" sz="1400" i="1" dirty="0" smtClean="0">
                <a:solidFill>
                  <a:srgbClr val="262626"/>
                </a:solidFill>
              </a:rPr>
              <a:t> of tool weight</a:t>
            </a:r>
          </a:p>
          <a:p>
            <a:endParaRPr lang="da-DK" dirty="0" smtClean="0"/>
          </a:p>
          <a:p>
            <a:r>
              <a:rPr lang="da-DK" dirty="0" smtClean="0"/>
              <a:t>Tip: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with a pen on </a:t>
            </a:r>
            <a:r>
              <a:rPr lang="da-DK" baseline="0" dirty="0" err="1" smtClean="0"/>
              <a:t>your</a:t>
            </a:r>
            <a:r>
              <a:rPr lang="da-DK" baseline="0" dirty="0" smtClean="0"/>
              <a:t> fingertip.</a:t>
            </a:r>
          </a:p>
          <a:p>
            <a:r>
              <a:rPr lang="da-DK" baseline="0" dirty="0" smtClean="0"/>
              <a:t>If pen </a:t>
            </a:r>
            <a:r>
              <a:rPr lang="da-DK" baseline="0" dirty="0" err="1" smtClean="0"/>
              <a:t>stays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horizontal</a:t>
            </a:r>
            <a:r>
              <a:rPr lang="da-DK" baseline="0" dirty="0" smtClean="0"/>
              <a:t>, </a:t>
            </a:r>
            <a:r>
              <a:rPr lang="da-DK" baseline="0" dirty="0" err="1" smtClean="0"/>
              <a:t>you</a:t>
            </a:r>
            <a:r>
              <a:rPr lang="da-DK" baseline="0" dirty="0" smtClean="0"/>
              <a:t> have </a:t>
            </a:r>
            <a:r>
              <a:rPr lang="da-DK" baseline="0" dirty="0" err="1" smtClean="0"/>
              <a:t>demonstrated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CoG</a:t>
            </a:r>
            <a:r>
              <a:rPr lang="da-DK" baseline="0" dirty="0" smtClean="0"/>
              <a:t> of pen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Tool feature</a:t>
            </a:r>
          </a:p>
          <a:p>
            <a:endParaRPr lang="da-DK" dirty="0" smtClean="0"/>
          </a:p>
          <a:p>
            <a:r>
              <a:rPr lang="da-DK" dirty="0" err="1" smtClean="0"/>
              <a:t>When</a:t>
            </a:r>
            <a:r>
              <a:rPr lang="da-DK" dirty="0" smtClean="0"/>
              <a:t> TCP is </a:t>
            </a:r>
            <a:r>
              <a:rPr lang="da-DK" dirty="0" err="1" smtClean="0"/>
              <a:t>defined</a:t>
            </a:r>
            <a:r>
              <a:rPr lang="da-DK" dirty="0" smtClean="0"/>
              <a:t>, </a:t>
            </a:r>
            <a:r>
              <a:rPr lang="da-DK" dirty="0" err="1" smtClean="0"/>
              <a:t>origin</a:t>
            </a:r>
            <a:r>
              <a:rPr lang="da-DK" dirty="0" smtClean="0"/>
              <a:t> of the Tool</a:t>
            </a:r>
            <a:r>
              <a:rPr lang="da-DK" baseline="0" dirty="0" smtClean="0"/>
              <a:t> feature </a:t>
            </a:r>
            <a:r>
              <a:rPr lang="da-DK" baseline="0" dirty="0" err="1" smtClean="0"/>
              <a:t>will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in center of TCP</a:t>
            </a:r>
            <a:endParaRPr lang="da-DK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Script </a:t>
            </a:r>
            <a:r>
              <a:rPr lang="da-DK" b="1" dirty="0" err="1" smtClean="0"/>
              <a:t>code</a:t>
            </a:r>
            <a:r>
              <a:rPr lang="da-DK" b="1" dirty="0" smtClean="0"/>
              <a:t> – line</a:t>
            </a:r>
          </a:p>
          <a:p>
            <a:endParaRPr lang="da-DK" dirty="0" smtClean="0"/>
          </a:p>
          <a:p>
            <a:r>
              <a:rPr lang="da-DK" dirty="0" smtClean="0"/>
              <a:t>Make sample with </a:t>
            </a:r>
            <a:r>
              <a:rPr lang="da-DK" dirty="0" err="1" smtClean="0"/>
              <a:t>three</a:t>
            </a:r>
            <a:r>
              <a:rPr lang="da-DK" dirty="0" smtClean="0"/>
              <a:t> script lines</a:t>
            </a:r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85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smtClean="0"/>
              <a:t>How to </a:t>
            </a:r>
            <a:r>
              <a:rPr lang="da-DK" dirty="0" err="1" smtClean="0"/>
              <a:t>use</a:t>
            </a:r>
            <a:r>
              <a:rPr lang="da-DK" dirty="0" smtClean="0"/>
              <a:t> more </a:t>
            </a:r>
            <a:r>
              <a:rPr lang="da-DK" dirty="0" err="1" smtClean="0"/>
              <a:t>than</a:t>
            </a:r>
            <a:r>
              <a:rPr lang="da-DK" dirty="0" smtClean="0"/>
              <a:t> </a:t>
            </a:r>
            <a:r>
              <a:rPr lang="da-DK" dirty="0" err="1" smtClean="0"/>
              <a:t>one</a:t>
            </a:r>
            <a:r>
              <a:rPr lang="da-DK" dirty="0" smtClean="0"/>
              <a:t> TCP in same program.</a:t>
            </a:r>
          </a:p>
          <a:p>
            <a:endParaRPr lang="da-DK" dirty="0" smtClean="0"/>
          </a:p>
          <a:p>
            <a:r>
              <a:rPr lang="da-DK" dirty="0" smtClean="0"/>
              <a:t>It is </a:t>
            </a:r>
            <a:r>
              <a:rPr lang="da-DK" dirty="0" err="1" smtClean="0"/>
              <a:t>assumed</a:t>
            </a:r>
            <a:r>
              <a:rPr lang="da-DK" dirty="0" smtClean="0"/>
              <a:t> </a:t>
            </a:r>
            <a:r>
              <a:rPr lang="da-DK" dirty="0" err="1" smtClean="0"/>
              <a:t>that</a:t>
            </a:r>
            <a:r>
              <a:rPr lang="da-DK" dirty="0" smtClean="0"/>
              <a:t> </a:t>
            </a:r>
            <a:r>
              <a:rPr lang="da-DK" dirty="0" err="1" smtClean="0"/>
              <a:t>tool</a:t>
            </a:r>
            <a:r>
              <a:rPr lang="da-DK" dirty="0" smtClean="0"/>
              <a:t> is </a:t>
            </a:r>
            <a:r>
              <a:rPr lang="da-DK" dirty="0" err="1" smtClean="0"/>
              <a:t>rotated</a:t>
            </a:r>
            <a:r>
              <a:rPr lang="da-DK" dirty="0" smtClean="0"/>
              <a:t> </a:t>
            </a:r>
            <a:r>
              <a:rPr lang="da-DK" baseline="0" dirty="0" err="1" smtClean="0"/>
              <a:t>only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around</a:t>
            </a:r>
            <a:r>
              <a:rPr lang="da-DK" baseline="0" dirty="0" smtClean="0"/>
              <a:t> </a:t>
            </a:r>
            <a:r>
              <a:rPr lang="da-DK" dirty="0" smtClean="0"/>
              <a:t>Y-</a:t>
            </a:r>
            <a:r>
              <a:rPr lang="da-DK" dirty="0" err="1" smtClean="0"/>
              <a:t>direction</a:t>
            </a:r>
            <a:r>
              <a:rPr lang="da-DK" dirty="0" smtClean="0"/>
              <a:t> of Tool feature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95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26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Multiple TCP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script </a:t>
            </a:r>
            <a:r>
              <a:rPr lang="da-DK" dirty="0" err="1" smtClean="0"/>
              <a:t>code</a:t>
            </a:r>
            <a:r>
              <a:rPr lang="da-DK" dirty="0" smtClean="0"/>
              <a:t> d2r() for </a:t>
            </a:r>
            <a:r>
              <a:rPr lang="da-DK" dirty="0" err="1" smtClean="0"/>
              <a:t>converting</a:t>
            </a:r>
            <a:r>
              <a:rPr lang="da-DK" baseline="0" dirty="0" smtClean="0"/>
              <a:t> -25 </a:t>
            </a:r>
            <a:r>
              <a:rPr lang="da-DK" baseline="0" dirty="0" err="1" smtClean="0"/>
              <a:t>degrees</a:t>
            </a:r>
            <a:r>
              <a:rPr lang="da-DK" baseline="0" dirty="0" smtClean="0"/>
              <a:t> to </a:t>
            </a:r>
            <a:r>
              <a:rPr lang="da-DK" baseline="0" dirty="0" err="1" smtClean="0"/>
              <a:t>radians</a:t>
            </a:r>
            <a:endParaRPr lang="da-DK" baseline="0" dirty="0" smtClean="0"/>
          </a:p>
          <a:p>
            <a:endParaRPr lang="da-DK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8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Implement</a:t>
            </a:r>
            <a:r>
              <a:rPr lang="da-DK" b="1" dirty="0" smtClean="0"/>
              <a:t> in program</a:t>
            </a:r>
          </a:p>
          <a:p>
            <a:endParaRPr lang="da-DK" dirty="0" smtClean="0"/>
          </a:p>
          <a:p>
            <a:r>
              <a:rPr lang="da-DK" dirty="0" smtClean="0"/>
              <a:t>It is </a:t>
            </a:r>
            <a:r>
              <a:rPr lang="da-DK" dirty="0" err="1" smtClean="0"/>
              <a:t>important</a:t>
            </a:r>
            <a:r>
              <a:rPr lang="da-DK" dirty="0" smtClean="0"/>
              <a:t> to set Base feature as variable and </a:t>
            </a:r>
            <a:r>
              <a:rPr lang="da-DK" dirty="0" err="1" smtClean="0"/>
              <a:t>use</a:t>
            </a:r>
            <a:r>
              <a:rPr lang="da-DK" dirty="0" smtClean="0"/>
              <a:t> Base as feature in </a:t>
            </a:r>
            <a:r>
              <a:rPr lang="da-DK" dirty="0" err="1" smtClean="0"/>
              <a:t>MoveL-command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Advanced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use</a:t>
            </a:r>
            <a:r>
              <a:rPr lang="da-DK" b="1" baseline="0" dirty="0" smtClean="0"/>
              <a:t> of TCP </a:t>
            </a:r>
            <a:r>
              <a:rPr lang="da-DK" b="1" dirty="0" smtClean="0"/>
              <a:t>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958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Advanced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use</a:t>
            </a:r>
            <a:r>
              <a:rPr lang="da-DK" b="1" baseline="0" dirty="0" smtClean="0"/>
              <a:t> of TCP </a:t>
            </a:r>
            <a:r>
              <a:rPr lang="da-DK" b="1" dirty="0" smtClean="0"/>
              <a:t>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9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PC Network Configuration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5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smtClean="0"/>
              <a:t>Robot Network Configuration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95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</a:t>
            </a:r>
            <a:r>
              <a:rPr lang="da-DK" b="1" dirty="0" err="1" smtClean="0"/>
              <a:t>Modbus</a:t>
            </a:r>
            <a:r>
              <a:rPr lang="da-DK" b="1" dirty="0" smtClean="0"/>
              <a:t> TCP?</a:t>
            </a:r>
          </a:p>
          <a:p>
            <a:endParaRPr lang="da-DK" dirty="0" smtClean="0"/>
          </a:p>
          <a:p>
            <a:r>
              <a:rPr lang="da-DK" dirty="0" smtClean="0"/>
              <a:t>Ethernet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based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communication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protocol</a:t>
            </a:r>
            <a:endParaRPr lang="da-DK" baseline="0" dirty="0" smtClean="0"/>
          </a:p>
          <a:p>
            <a:r>
              <a:rPr lang="da-DK" dirty="0" smtClean="0"/>
              <a:t>      - A </a:t>
            </a:r>
            <a:r>
              <a:rPr lang="da-DK" dirty="0" err="1" smtClean="0"/>
              <a:t>communication</a:t>
            </a:r>
            <a:r>
              <a:rPr lang="da-DK" dirty="0" smtClean="0"/>
              <a:t> </a:t>
            </a:r>
            <a:r>
              <a:rPr lang="da-DK" dirty="0" err="1" smtClean="0"/>
              <a:t>protocol</a:t>
            </a:r>
            <a:r>
              <a:rPr lang="da-DK" dirty="0" smtClean="0"/>
              <a:t> is a </a:t>
            </a:r>
            <a:r>
              <a:rPr lang="da-DK" dirty="0" err="1" smtClean="0"/>
              <a:t>common</a:t>
            </a:r>
            <a:r>
              <a:rPr lang="da-DK" dirty="0" smtClean="0"/>
              <a:t> </a:t>
            </a:r>
            <a:r>
              <a:rPr lang="da-DK" dirty="0" err="1" smtClean="0"/>
              <a:t>language</a:t>
            </a:r>
            <a:r>
              <a:rPr lang="da-DK" dirty="0" smtClean="0"/>
              <a:t> with </a:t>
            </a:r>
            <a:r>
              <a:rPr lang="da-DK" dirty="0" err="1" smtClean="0"/>
              <a:t>which</a:t>
            </a:r>
            <a:r>
              <a:rPr lang="da-DK" dirty="0" smtClean="0"/>
              <a:t> </a:t>
            </a:r>
            <a:r>
              <a:rPr lang="da-DK" dirty="0" err="1" smtClean="0"/>
              <a:t>two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devices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can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communicate</a:t>
            </a:r>
            <a:r>
              <a:rPr lang="da-DK" baseline="0" dirty="0" smtClean="0"/>
              <a:t>.</a:t>
            </a:r>
          </a:p>
          <a:p>
            <a:r>
              <a:rPr lang="da-DK" baseline="0" dirty="0" smtClean="0"/>
              <a:t>      - </a:t>
            </a:r>
            <a:r>
              <a:rPr lang="da-DK" baseline="0" dirty="0" err="1" smtClean="0"/>
              <a:t>Used</a:t>
            </a:r>
            <a:r>
              <a:rPr lang="da-DK" baseline="0" dirty="0" smtClean="0"/>
              <a:t> for data transfer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devices</a:t>
            </a:r>
            <a:r>
              <a:rPr lang="da-DK" baseline="0" dirty="0" smtClean="0"/>
              <a:t>.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1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3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Client</a:t>
            </a:r>
            <a:r>
              <a:rPr lang="da-DK" b="1" baseline="0" dirty="0" smtClean="0"/>
              <a:t> / Server</a:t>
            </a:r>
          </a:p>
          <a:p>
            <a:endParaRPr lang="da-DK" sz="1200" dirty="0" smtClean="0">
              <a:solidFill>
                <a:srgbClr val="262626"/>
              </a:solidFill>
            </a:endParaRPr>
          </a:p>
          <a:p>
            <a:r>
              <a:rPr lang="da-DK" sz="1200" dirty="0" smtClean="0">
                <a:solidFill>
                  <a:srgbClr val="262626"/>
                </a:solidFill>
              </a:rPr>
              <a:t>Client/Server is </a:t>
            </a:r>
            <a:r>
              <a:rPr lang="da-DK" sz="1200" dirty="0" err="1" smtClean="0">
                <a:solidFill>
                  <a:srgbClr val="262626"/>
                </a:solidFill>
              </a:rPr>
              <a:t>sometimes</a:t>
            </a:r>
            <a:r>
              <a:rPr lang="da-DK" sz="1200" dirty="0" smtClean="0">
                <a:solidFill>
                  <a:srgbClr val="262626"/>
                </a:solidFill>
              </a:rPr>
              <a:t> referred to as Master/Slave</a:t>
            </a:r>
          </a:p>
          <a:p>
            <a:r>
              <a:rPr lang="da-DK" sz="900" dirty="0" smtClean="0">
                <a:solidFill>
                  <a:srgbClr val="262626"/>
                </a:solidFill>
              </a:rPr>
              <a:t>Client = Master</a:t>
            </a:r>
          </a:p>
          <a:p>
            <a:r>
              <a:rPr lang="da-DK" sz="900" dirty="0" smtClean="0">
                <a:solidFill>
                  <a:srgbClr val="262626"/>
                </a:solidFill>
              </a:rPr>
              <a:t>Server = Slave</a:t>
            </a:r>
            <a:endParaRPr lang="en-GB" sz="900" dirty="0" smtClean="0">
              <a:solidFill>
                <a:srgbClr val="262626"/>
              </a:solidFill>
            </a:endParaRP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008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 types</a:t>
            </a:r>
          </a:p>
          <a:p>
            <a:endParaRPr lang="da-DK" dirty="0" smtClean="0"/>
          </a:p>
          <a:p>
            <a:r>
              <a:rPr lang="da-DK" dirty="0" err="1" smtClean="0"/>
              <a:t>Available</a:t>
            </a:r>
            <a:r>
              <a:rPr lang="da-DK" baseline="0" dirty="0" smtClean="0"/>
              <a:t> data types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99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UR </a:t>
            </a:r>
            <a:r>
              <a:rPr lang="da-DK" b="1" dirty="0" err="1" smtClean="0"/>
              <a:t>Modbus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93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Server features</a:t>
            </a:r>
          </a:p>
          <a:p>
            <a:endParaRPr lang="da-DK" dirty="0" smtClean="0"/>
          </a:p>
          <a:p>
            <a:r>
              <a:rPr lang="da-DK" dirty="0" err="1" smtClean="0"/>
              <a:t>Explain</a:t>
            </a:r>
            <a:r>
              <a:rPr lang="da-DK" dirty="0" smtClean="0"/>
              <a:t> the options for </a:t>
            </a:r>
            <a:r>
              <a:rPr lang="da-DK" dirty="0" err="1" smtClean="0"/>
              <a:t>accessing</a:t>
            </a:r>
            <a:r>
              <a:rPr lang="da-DK" dirty="0" smtClean="0"/>
              <a:t> data on the robot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8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Access robots </a:t>
            </a:r>
            <a:r>
              <a:rPr lang="da-DK" b="1" dirty="0" err="1" smtClean="0"/>
              <a:t>own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r>
              <a:rPr lang="da-DK" dirty="0" smtClean="0"/>
              <a:t>Setup and </a:t>
            </a:r>
            <a:r>
              <a:rPr lang="da-DK" dirty="0" err="1" smtClean="0"/>
              <a:t>read</a:t>
            </a:r>
            <a:r>
              <a:rPr lang="da-DK" dirty="0" smtClean="0"/>
              <a:t> </a:t>
            </a:r>
            <a:r>
              <a:rPr lang="da-DK" dirty="0" err="1" smtClean="0"/>
              <a:t>current</a:t>
            </a:r>
            <a:r>
              <a:rPr lang="da-DK" dirty="0" smtClean="0"/>
              <a:t> TCP position </a:t>
            </a:r>
            <a:r>
              <a:rPr lang="da-DK" dirty="0" err="1" smtClean="0"/>
              <a:t>while</a:t>
            </a:r>
            <a:r>
              <a:rPr lang="da-DK" dirty="0" smtClean="0"/>
              <a:t> jogging robot </a:t>
            </a:r>
            <a:r>
              <a:rPr lang="da-DK" dirty="0" err="1" smtClean="0"/>
              <a:t>manually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31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Access I/O registers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9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Applications</a:t>
            </a:r>
          </a:p>
          <a:p>
            <a:endParaRPr lang="da-DK" dirty="0" smtClean="0"/>
          </a:p>
          <a:p>
            <a:r>
              <a:rPr lang="da-DK" dirty="0" err="1" smtClean="0"/>
              <a:t>Use</a:t>
            </a:r>
            <a:r>
              <a:rPr lang="da-DK" dirty="0" smtClean="0"/>
              <a:t> Ananas for </a:t>
            </a:r>
            <a:r>
              <a:rPr lang="da-DK" dirty="0" err="1" smtClean="0"/>
              <a:t>remote</a:t>
            </a:r>
            <a:r>
              <a:rPr lang="da-DK" dirty="0" smtClean="0"/>
              <a:t> </a:t>
            </a:r>
            <a:r>
              <a:rPr lang="da-DK" dirty="0" err="1" smtClean="0"/>
              <a:t>connection</a:t>
            </a:r>
            <a:r>
              <a:rPr lang="da-DK" dirty="0" smtClean="0"/>
              <a:t> from </a:t>
            </a:r>
            <a:r>
              <a:rPr lang="da-DK" dirty="0" err="1" smtClean="0"/>
              <a:t>laptop</a:t>
            </a:r>
            <a:r>
              <a:rPr lang="da-DK" dirty="0" smtClean="0"/>
              <a:t> to controller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69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b="1" dirty="0" err="1" smtClean="0"/>
              <a:t>Modbus</a:t>
            </a:r>
            <a:r>
              <a:rPr lang="da-DK" b="1" dirty="0" smtClean="0"/>
              <a:t> Server Lab </a:t>
            </a:r>
            <a:r>
              <a:rPr lang="da-DK" b="1" dirty="0" err="1" smtClean="0"/>
              <a:t>Exercise</a:t>
            </a:r>
            <a:r>
              <a:rPr lang="da-DK" b="1" dirty="0" smtClean="0"/>
              <a:t> 1</a:t>
            </a:r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2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Modbus</a:t>
            </a:r>
            <a:r>
              <a:rPr lang="da-DK" b="1" dirty="0" smtClean="0"/>
              <a:t> Server Lab </a:t>
            </a:r>
            <a:r>
              <a:rPr lang="da-DK" b="1" dirty="0" err="1" smtClean="0"/>
              <a:t>Exercise</a:t>
            </a:r>
            <a:r>
              <a:rPr lang="da-DK" b="1" dirty="0" smtClean="0"/>
              <a:t> 2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804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is FTP Server?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0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861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FTP</a:t>
            </a:r>
            <a:r>
              <a:rPr lang="da-DK" b="1" baseline="0" dirty="0" smtClean="0"/>
              <a:t> Server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301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FTP Server </a:t>
            </a:r>
            <a:r>
              <a:rPr lang="da-DK" b="1" baseline="0" dirty="0" smtClean="0"/>
              <a:t>Lab </a:t>
            </a:r>
            <a:r>
              <a:rPr lang="da-DK" b="1" baseline="0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79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Server</a:t>
            </a:r>
          </a:p>
          <a:p>
            <a:endParaRPr lang="da-DK" dirty="0" smtClean="0"/>
          </a:p>
          <a:p>
            <a:r>
              <a:rPr lang="da-DK" dirty="0" err="1" smtClean="0"/>
              <a:t>Description</a:t>
            </a:r>
            <a:r>
              <a:rPr lang="da-DK" dirty="0" smtClean="0"/>
              <a:t> of Dashboard </a:t>
            </a:r>
            <a:r>
              <a:rPr lang="da-DK" dirty="0" err="1" smtClean="0"/>
              <a:t>functionality</a:t>
            </a:r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60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SocketTest</a:t>
            </a:r>
            <a:endParaRPr lang="da-DK" b="1" baseline="0" dirty="0" smtClean="0"/>
          </a:p>
          <a:p>
            <a:endParaRPr lang="da-DK" b="0" baseline="0" dirty="0" smtClean="0"/>
          </a:p>
          <a:p>
            <a:endParaRPr lang="da-DK" b="0" dirty="0" smtClean="0"/>
          </a:p>
          <a:p>
            <a:endParaRPr lang="da-DK" b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90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remote</a:t>
            </a:r>
            <a:r>
              <a:rPr lang="da-DK" b="1" baseline="0" dirty="0" smtClean="0"/>
              <a:t> operations</a:t>
            </a:r>
          </a:p>
          <a:p>
            <a:endParaRPr lang="da-DK" b="0" baseline="0" dirty="0" smtClean="0"/>
          </a:p>
          <a:p>
            <a:r>
              <a:rPr lang="da-DK" b="0" dirty="0" smtClean="0"/>
              <a:t>How to </a:t>
            </a:r>
            <a:r>
              <a:rPr lang="da-DK" b="0" dirty="0" err="1" smtClean="0"/>
              <a:t>operate</a:t>
            </a:r>
            <a:r>
              <a:rPr lang="da-DK" b="0" dirty="0" smtClean="0"/>
              <a:t> robot</a:t>
            </a:r>
            <a:r>
              <a:rPr lang="da-DK" b="0" baseline="0" dirty="0" smtClean="0"/>
              <a:t> from </a:t>
            </a:r>
            <a:r>
              <a:rPr lang="da-DK" b="0" baseline="0" dirty="0" err="1" smtClean="0"/>
              <a:t>remote</a:t>
            </a:r>
            <a:endParaRPr lang="da-DK" b="0" baseline="0" dirty="0" smtClean="0"/>
          </a:p>
          <a:p>
            <a:endParaRPr lang="da-DK" b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18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</a:t>
            </a:r>
            <a:r>
              <a:rPr lang="da-DK" b="1" baseline="0" dirty="0" smtClean="0"/>
              <a:t> feedback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020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</a:t>
            </a:r>
            <a:r>
              <a:rPr lang="da-DK" b="1" dirty="0" err="1" smtClean="0"/>
              <a:t>popups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61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User </a:t>
            </a:r>
            <a:r>
              <a:rPr lang="da-DK" b="1" dirty="0" err="1" smtClean="0"/>
              <a:t>Roles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13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Dashboard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687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</a:t>
            </a:r>
            <a:r>
              <a:rPr lang="da-DK" b="1" dirty="0" err="1" smtClean="0"/>
              <a:t>are</a:t>
            </a:r>
            <a:r>
              <a:rPr lang="da-DK" b="1" dirty="0" smtClean="0"/>
              <a:t> Client interfaces?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790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Available</a:t>
            </a:r>
            <a:r>
              <a:rPr lang="da-DK" b="1" dirty="0" smtClean="0"/>
              <a:t> interfaces</a:t>
            </a:r>
          </a:p>
          <a:p>
            <a:r>
              <a:rPr lang="da-DK" b="1" dirty="0" smtClean="0"/>
              <a:t>Primary and Secondary</a:t>
            </a:r>
            <a:r>
              <a:rPr lang="da-DK" b="1" baseline="0" dirty="0" smtClean="0"/>
              <a:t> = 10Hz</a:t>
            </a:r>
          </a:p>
          <a:p>
            <a:r>
              <a:rPr lang="da-DK" b="1" baseline="0" dirty="0" smtClean="0"/>
              <a:t>Real time and RTDE = 125Hz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351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Transmitted</a:t>
            </a:r>
            <a:r>
              <a:rPr lang="da-DK" b="1" baseline="0" dirty="0" smtClean="0"/>
              <a:t> </a:t>
            </a:r>
            <a:r>
              <a:rPr lang="da-DK" b="1" baseline="0" dirty="0" err="1" smtClean="0"/>
              <a:t>Datastream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658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Sending </a:t>
            </a:r>
            <a:r>
              <a:rPr lang="da-DK" b="1" dirty="0" err="1" smtClean="0"/>
              <a:t>commands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827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Sending Commands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79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Client interfaces</a:t>
            </a:r>
            <a:r>
              <a:rPr lang="da-DK" b="1" baseline="0" dirty="0" smtClean="0"/>
              <a:t> Lab </a:t>
            </a:r>
            <a:r>
              <a:rPr lang="da-DK" b="1" baseline="0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812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What</a:t>
            </a:r>
            <a:r>
              <a:rPr lang="da-DK" b="1" dirty="0" smtClean="0"/>
              <a:t> </a:t>
            </a:r>
            <a:r>
              <a:rPr lang="da-DK" b="1" dirty="0" err="1" smtClean="0"/>
              <a:t>are</a:t>
            </a:r>
            <a:r>
              <a:rPr lang="da-DK" b="1" dirty="0" smtClean="0"/>
              <a:t> Sockets?</a:t>
            </a:r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42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Starting</a:t>
            </a:r>
            <a:r>
              <a:rPr lang="da-DK" b="1" dirty="0" smtClean="0"/>
              <a:t> Server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275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Open a </a:t>
            </a:r>
            <a:r>
              <a:rPr lang="da-DK" b="1" dirty="0" err="1" smtClean="0"/>
              <a:t>Socket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29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Send a </a:t>
            </a:r>
            <a:r>
              <a:rPr lang="da-DK" b="1" dirty="0" err="1" smtClean="0"/>
              <a:t>string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363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Sample send </a:t>
            </a:r>
            <a:r>
              <a:rPr lang="da-DK" b="1" dirty="0" err="1" smtClean="0"/>
              <a:t>string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Script </a:t>
            </a:r>
            <a:r>
              <a:rPr lang="da-DK" b="1" dirty="0" err="1"/>
              <a:t>code</a:t>
            </a:r>
            <a:r>
              <a:rPr lang="da-DK" b="1" dirty="0"/>
              <a:t> – file</a:t>
            </a:r>
          </a:p>
          <a:p>
            <a:endParaRPr lang="da-DK" dirty="0"/>
          </a:p>
          <a:p>
            <a:r>
              <a:rPr lang="da-DK" dirty="0" err="1"/>
              <a:t>Create</a:t>
            </a:r>
            <a:r>
              <a:rPr lang="da-DK" dirty="0"/>
              <a:t> and save new script file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2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Receive</a:t>
            </a:r>
            <a:r>
              <a:rPr lang="da-DK" b="1" dirty="0" smtClean="0"/>
              <a:t> a </a:t>
            </a:r>
            <a:r>
              <a:rPr lang="da-DK" b="1" dirty="0" err="1" smtClean="0"/>
              <a:t>response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288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Sample </a:t>
            </a:r>
            <a:r>
              <a:rPr lang="da-DK" b="1" dirty="0" err="1" smtClean="0"/>
              <a:t>receive</a:t>
            </a:r>
            <a:r>
              <a:rPr lang="da-DK" b="1" dirty="0" smtClean="0"/>
              <a:t> a </a:t>
            </a:r>
            <a:r>
              <a:rPr lang="da-DK" b="1" dirty="0" err="1" smtClean="0"/>
              <a:t>response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9766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Data</a:t>
            </a:r>
            <a:r>
              <a:rPr lang="da-DK" b="1" baseline="0" dirty="0" smtClean="0"/>
              <a:t> formats</a:t>
            </a:r>
            <a:endParaRPr lang="da-DK" b="1" dirty="0" smtClean="0"/>
          </a:p>
          <a:p>
            <a:endParaRPr lang="da-DK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2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err="1" smtClean="0"/>
              <a:t>Socket</a:t>
            </a:r>
            <a:r>
              <a:rPr lang="da-DK" b="1" dirty="0" smtClean="0"/>
              <a:t> Communications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534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Ethernet </a:t>
            </a:r>
            <a:r>
              <a:rPr lang="da-DK" b="1" dirty="0" err="1" smtClean="0"/>
              <a:t>socket</a:t>
            </a:r>
            <a:r>
              <a:rPr lang="da-DK" b="1" dirty="0" smtClean="0"/>
              <a:t>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794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Ethernet </a:t>
            </a:r>
            <a:r>
              <a:rPr lang="da-DK" b="1" dirty="0" err="1" smtClean="0"/>
              <a:t>socket</a:t>
            </a:r>
            <a:r>
              <a:rPr lang="da-DK" b="1" dirty="0" smtClean="0"/>
              <a:t> Lab </a:t>
            </a:r>
            <a:r>
              <a:rPr lang="da-DK" b="1" dirty="0" err="1" smtClean="0"/>
              <a:t>Exercise</a:t>
            </a:r>
            <a:endParaRPr lang="da-DK" b="1" dirty="0" smtClean="0"/>
          </a:p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794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Log </a:t>
            </a:r>
            <a:r>
              <a:rPr lang="da-DK" b="1" dirty="0" err="1" smtClean="0"/>
              <a:t>history</a:t>
            </a:r>
            <a:endParaRPr lang="da-DK" b="1" dirty="0" smtClean="0"/>
          </a:p>
          <a:p>
            <a:endParaRPr lang="da-DK" dirty="0" smtClean="0"/>
          </a:p>
          <a:p>
            <a:r>
              <a:rPr lang="da-DK" dirty="0" smtClean="0"/>
              <a:t>Log </a:t>
            </a:r>
            <a:r>
              <a:rPr lang="da-DK" dirty="0" err="1" smtClean="0"/>
              <a:t>history</a:t>
            </a:r>
            <a:r>
              <a:rPr lang="da-DK" baseline="0" dirty="0" smtClean="0"/>
              <a:t> saves </a:t>
            </a:r>
            <a:r>
              <a:rPr lang="da-DK" baseline="0" dirty="0" err="1" smtClean="0"/>
              <a:t>valuable</a:t>
            </a:r>
            <a:r>
              <a:rPr lang="da-DK" baseline="0" dirty="0" smtClean="0"/>
              <a:t> information </a:t>
            </a:r>
            <a:r>
              <a:rPr lang="da-DK" baseline="0" dirty="0" err="1" smtClean="0"/>
              <a:t>about</a:t>
            </a:r>
            <a:r>
              <a:rPr lang="da-DK" baseline="0" dirty="0" smtClean="0"/>
              <a:t> robot </a:t>
            </a:r>
            <a:r>
              <a:rPr lang="da-DK" baseline="0" dirty="0" err="1" smtClean="0"/>
              <a:t>health</a:t>
            </a:r>
            <a:r>
              <a:rPr lang="da-DK" baseline="0" dirty="0" smtClean="0"/>
              <a:t> and program status</a:t>
            </a:r>
          </a:p>
          <a:p>
            <a:endParaRPr lang="da-DK" baseline="0" dirty="0" smtClean="0"/>
          </a:p>
          <a:p>
            <a:r>
              <a:rPr lang="da-DK" baseline="0" dirty="0" err="1" smtClean="0"/>
              <a:t>History</a:t>
            </a:r>
            <a:r>
              <a:rPr lang="da-DK" baseline="0" dirty="0" smtClean="0"/>
              <a:t> </a:t>
            </a:r>
            <a:r>
              <a:rPr lang="da-DK" baseline="0" dirty="0" err="1" smtClean="0"/>
              <a:t>distinguishes</a:t>
            </a:r>
            <a:r>
              <a:rPr lang="da-DK" baseline="0" dirty="0" smtClean="0"/>
              <a:t> </a:t>
            </a:r>
            <a:r>
              <a:rPr lang="da-DK" baseline="0" dirty="0" err="1" smtClean="0"/>
              <a:t>between</a:t>
            </a:r>
            <a:r>
              <a:rPr lang="da-DK" baseline="0" dirty="0" smtClean="0"/>
              <a:t>:</a:t>
            </a:r>
          </a:p>
          <a:p>
            <a:r>
              <a:rPr lang="da-DK" baseline="0" dirty="0" smtClean="0"/>
              <a:t>» Information</a:t>
            </a:r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Warnings</a:t>
            </a:r>
            <a:endParaRPr lang="da-DK" baseline="0" dirty="0" smtClean="0"/>
          </a:p>
          <a:p>
            <a:r>
              <a:rPr lang="da-DK" baseline="0" dirty="0" smtClean="0"/>
              <a:t>» </a:t>
            </a:r>
            <a:r>
              <a:rPr lang="da-DK" baseline="0" dirty="0" err="1" smtClean="0"/>
              <a:t>Errors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Informations, </a:t>
            </a:r>
            <a:r>
              <a:rPr lang="da-DK" dirty="0" err="1" smtClean="0"/>
              <a:t>warnings</a:t>
            </a:r>
            <a:r>
              <a:rPr lang="da-DK" dirty="0" smtClean="0"/>
              <a:t> and </a:t>
            </a:r>
            <a:r>
              <a:rPr lang="da-DK" dirty="0" err="1" smtClean="0"/>
              <a:t>errors</a:t>
            </a:r>
            <a:r>
              <a:rPr lang="da-DK" dirty="0" smtClean="0"/>
              <a:t> </a:t>
            </a:r>
            <a:r>
              <a:rPr lang="da-DK" dirty="0" err="1" smtClean="0"/>
              <a:t>can</a:t>
            </a:r>
            <a:r>
              <a:rPr lang="da-DK" dirty="0" smtClean="0"/>
              <a:t> </a:t>
            </a:r>
            <a:r>
              <a:rPr lang="da-DK" dirty="0" err="1" smtClean="0"/>
              <a:t>be</a:t>
            </a:r>
            <a:r>
              <a:rPr lang="da-DK" dirty="0" smtClean="0"/>
              <a:t> </a:t>
            </a:r>
            <a:r>
              <a:rPr lang="da-DK" dirty="0" err="1" smtClean="0"/>
              <a:t>hidden</a:t>
            </a:r>
            <a:r>
              <a:rPr lang="da-DK" dirty="0" smtClean="0"/>
              <a:t>/</a:t>
            </a:r>
            <a:r>
              <a:rPr lang="da-DK" dirty="0" err="1" smtClean="0"/>
              <a:t>displayed</a:t>
            </a:r>
            <a:r>
              <a:rPr lang="da-DK" dirty="0" smtClean="0"/>
              <a:t> with the </a:t>
            </a:r>
            <a:r>
              <a:rPr lang="da-DK" dirty="0" err="1" smtClean="0"/>
              <a:t>buttons</a:t>
            </a:r>
            <a:r>
              <a:rPr lang="da-DK" dirty="0" smtClean="0"/>
              <a:t> </a:t>
            </a:r>
            <a:r>
              <a:rPr lang="da-DK" dirty="0" err="1" smtClean="0"/>
              <a:t>above</a:t>
            </a:r>
            <a:r>
              <a:rPr lang="da-DK" dirty="0" smtClean="0"/>
              <a:t> log </a:t>
            </a:r>
            <a:r>
              <a:rPr lang="da-DK" dirty="0" err="1" smtClean="0"/>
              <a:t>window</a:t>
            </a:r>
            <a:r>
              <a:rPr lang="da-DK" dirty="0" smtClean="0"/>
              <a:t> top right</a:t>
            </a:r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30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 smtClean="0"/>
              <a:t>Log </a:t>
            </a:r>
            <a:r>
              <a:rPr lang="da-DK" b="1" dirty="0" err="1" smtClean="0"/>
              <a:t>reader</a:t>
            </a:r>
            <a:endParaRPr lang="da-DK" b="1" dirty="0" smtClean="0"/>
          </a:p>
          <a:p>
            <a:endParaRPr lang="da-DK" dirty="0" smtClean="0"/>
          </a:p>
          <a:p>
            <a:r>
              <a:rPr lang="da-DK" baseline="0" dirty="0" err="1" smtClean="0"/>
              <a:t>Demonstrate</a:t>
            </a:r>
            <a:r>
              <a:rPr lang="da-DK" baseline="0" dirty="0" smtClean="0"/>
              <a:t> </a:t>
            </a:r>
            <a:r>
              <a:rPr lang="da-DK" baseline="0" dirty="0" err="1" smtClean="0"/>
              <a:t>how</a:t>
            </a:r>
            <a:r>
              <a:rPr lang="da-DK" baseline="0" dirty="0" smtClean="0"/>
              <a:t> </a:t>
            </a:r>
            <a:r>
              <a:rPr lang="da-DK" baseline="0" dirty="0" err="1" smtClean="0"/>
              <a:t>use</a:t>
            </a:r>
            <a:r>
              <a:rPr lang="da-DK" baseline="0" dirty="0" smtClean="0"/>
              <a:t> UR Log Reader:</a:t>
            </a:r>
          </a:p>
          <a:p>
            <a:r>
              <a:rPr lang="da-DK" baseline="0" dirty="0" smtClean="0"/>
              <a:t>1. Download UR Log Reader from support site</a:t>
            </a:r>
          </a:p>
          <a:p>
            <a:r>
              <a:rPr lang="da-DK" baseline="0" dirty="0" smtClean="0"/>
              <a:t>2. </a:t>
            </a:r>
            <a:r>
              <a:rPr lang="da-DK" baseline="0" dirty="0" err="1" smtClean="0"/>
              <a:t>Install</a:t>
            </a:r>
            <a:r>
              <a:rPr lang="da-DK" baseline="0" dirty="0" smtClean="0"/>
              <a:t> program and open log_history.txt file</a:t>
            </a:r>
          </a:p>
          <a:p>
            <a:endParaRPr lang="da-DK" baseline="0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507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88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285BE-559B-EF46-ABBE-DA60BE77276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76308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3926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521066"/>
            <a:ext cx="9144000" cy="46224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C579DFD1-E961-4927-800F-75DC48B163B1}" type="datetime1">
              <a:rPr lang="en-US" smtClean="0"/>
              <a:t>6/11/2016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26909"/>
            <a:ext cx="2057400" cy="396771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26909"/>
            <a:ext cx="6019800" cy="396771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42D492EE-3349-4F81-9BDD-EEADE4834502}" type="datetime1">
              <a:rPr lang="en-US" smtClean="0"/>
              <a:t>6/11/2016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Application Knowledg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31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ase stories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56484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8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reaker - Company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8590"/>
            <a:ext cx="9144000" cy="76531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06208"/>
            <a:ext cx="6400800" cy="785174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6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C421-BD70-4A61-B03A-071DF68114CB}" type="datetime1">
              <a:rPr lang="en-US" smtClean="0"/>
              <a:t>6/11/2016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5DADC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9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E974-53AA-4383-A5B6-8B1F8175FBD0}" type="datetime1">
              <a:rPr lang="en-US" smtClean="0"/>
              <a:t>6/11/2016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50863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030757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50863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030757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50863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1030757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50863" y="2710629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030757" y="2710397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550863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2"/>
          </p:nvPr>
        </p:nvSpPr>
        <p:spPr>
          <a:xfrm>
            <a:off x="1030757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50863" y="392633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1030757" y="392609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810190" y="859070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5290084" y="858838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4810190" y="147853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290084" y="147830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810190" y="2098907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5290084" y="2098675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4810190" y="2710861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2"/>
          </p:nvPr>
        </p:nvSpPr>
        <p:spPr>
          <a:xfrm>
            <a:off x="5290084" y="2710629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4810190" y="3314608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34"/>
          </p:nvPr>
        </p:nvSpPr>
        <p:spPr>
          <a:xfrm>
            <a:off x="5289615" y="3314376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4809721" y="3926562"/>
            <a:ext cx="479425" cy="473075"/>
          </a:xfrm>
          <a:solidFill>
            <a:srgbClr val="A2B8BC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6"/>
          </p:nvPr>
        </p:nvSpPr>
        <p:spPr>
          <a:xfrm>
            <a:off x="5289615" y="3926330"/>
            <a:ext cx="3298825" cy="473075"/>
          </a:xfrm>
          <a:solidFill>
            <a:srgbClr val="DFDFDF"/>
          </a:solidFill>
          <a:ln>
            <a:noFill/>
          </a:ln>
        </p:spPr>
        <p:txBody>
          <a:bodyPr anchor="ctr">
            <a:noAutofit/>
          </a:bodyPr>
          <a:lstStyle>
            <a:lvl1pPr marL="180000" indent="0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7531941" y="-173"/>
            <a:ext cx="914400" cy="390525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algn="r"/>
            <a:r>
              <a:rPr lang="en-US" sz="1400" dirty="0" smtClean="0">
                <a:solidFill>
                  <a:srgbClr val="00628B"/>
                </a:solidFill>
                <a:latin typeface="+mn-lt"/>
                <a:cs typeface="Tahoma"/>
              </a:rPr>
              <a:t>&lt;&lt; Back to index</a:t>
            </a:r>
          </a:p>
        </p:txBody>
      </p:sp>
    </p:spTree>
    <p:extLst>
      <p:ext uri="{BB962C8B-B14F-4D97-AF65-F5344CB8AC3E}">
        <p14:creationId xmlns:p14="http://schemas.microsoft.com/office/powerpoint/2010/main" val="185710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F1971A29-1FB9-411E-B36A-05C45BB5A2CC}" type="datetime1">
              <a:rPr lang="en-US" smtClean="0"/>
              <a:t>6/11/2016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673536" y="0"/>
            <a:ext cx="469900" cy="495300"/>
          </a:xfrm>
          <a:solidFill>
            <a:srgbClr val="00628B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 flipH="1">
            <a:off x="532439" y="535723"/>
            <a:ext cx="4031623" cy="251795"/>
          </a:xfrm>
          <a:noFill/>
        </p:spPr>
        <p:txBody>
          <a:bodyPr wrap="square" bIns="36000" anchor="t">
            <a:spAutoFit/>
          </a:bodyPr>
          <a:lstStyle>
            <a:lvl1pPr marL="0" indent="0">
              <a:buFontTx/>
              <a:buNone/>
              <a:defRPr sz="1400" b="1">
                <a:solidFill>
                  <a:srgbClr val="00628B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31800" y="531490"/>
            <a:ext cx="0" cy="251795"/>
          </a:xfrm>
          <a:prstGeom prst="line">
            <a:avLst/>
          </a:prstGeom>
          <a:ln w="31750">
            <a:solidFill>
              <a:srgbClr val="C2E1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8618-4433-4DD2-BF3D-A9923DFA3795}" type="datetime1">
              <a:rPr lang="en-US" smtClean="0"/>
              <a:t>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1701"/>
            <a:ext cx="9144000" cy="2275031"/>
          </a:xfrm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8FE6A0CF-49E4-47C5-86FB-29C83A69335A}" type="datetime1">
              <a:rPr lang="en-US" smtClean="0"/>
              <a:t>6/11/2016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5" y="1328400"/>
            <a:ext cx="4493627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1132" y="1328400"/>
            <a:ext cx="4233144" cy="30395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AF89EF8A-01AA-4392-BC42-64962BFEF80D}" type="datetime1">
              <a:rPr lang="en-US" smtClean="0"/>
              <a:t>6/11/2016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17505" y="4767263"/>
            <a:ext cx="2273295" cy="273844"/>
          </a:xfrm>
        </p:spPr>
        <p:txBody>
          <a:bodyPr/>
          <a:lstStyle/>
          <a:p>
            <a:fld id="{01426BE9-DCBA-4673-B693-24B1887DCD50}" type="datetime1">
              <a:rPr lang="en-US" smtClean="0"/>
              <a:t>6/11/2016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4767263"/>
            <a:ext cx="510838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2588" y="4767262"/>
            <a:ext cx="911412" cy="273845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69936" y="-173"/>
            <a:ext cx="3874341" cy="390525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algn="r">
              <a:defRPr sz="1200">
                <a:solidFill>
                  <a:schemeClr val="bg1">
                    <a:lumMod val="50000"/>
                  </a:schemeClr>
                </a:solidFill>
              </a:defRPr>
            </a:lvl2pPr>
            <a:lvl3pPr algn="r"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 algn="r"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 algn="r"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+mn-lt"/>
                <a:cs typeface="Tahoma"/>
              </a:rPr>
              <a:t>Insert category heading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+mn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E2A3-C464-4044-AD63-538AD83EE006}" type="datetime1">
              <a:rPr lang="en-US" smtClean="0"/>
              <a:t>6/11/2016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1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33593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04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5" y="571075"/>
            <a:ext cx="8726772" cy="63557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5" y="1328250"/>
            <a:ext cx="8726772" cy="2803456"/>
          </a:xfrm>
          <a:prstGeom prst="rect">
            <a:avLst/>
          </a:prstGeom>
        </p:spPr>
        <p:txBody>
          <a:bodyPr vert="horz" lIns="0" tIns="0" rIns="0" bIns="0" numCol="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7505" y="4767263"/>
            <a:ext cx="22732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3631A-56D6-456B-ACF1-F591B4E4E927}" type="datetime1">
              <a:rPr lang="en-US" smtClean="0"/>
              <a:t>6/11/2016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5108388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2588" y="4767262"/>
            <a:ext cx="91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UR-Logo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" y="111712"/>
            <a:ext cx="1620774" cy="2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2" r:id="rId2"/>
    <p:sldLayoutId id="2147493473" r:id="rId3"/>
    <p:sldLayoutId id="2147493462" r:id="rId4"/>
    <p:sldLayoutId id="2147493457" r:id="rId5"/>
    <p:sldLayoutId id="2147493458" r:id="rId6"/>
    <p:sldLayoutId id="2147493459" r:id="rId7"/>
    <p:sldLayoutId id="2147493461" r:id="rId8"/>
    <p:sldLayoutId id="2147493471" r:id="rId9"/>
    <p:sldLayoutId id="2147493464" r:id="rId10"/>
    <p:sldLayoutId id="2147493466" r:id="rId11"/>
    <p:sldLayoutId id="2147493467" r:id="rId12"/>
    <p:sldLayoutId id="2147493468" r:id="rId13"/>
    <p:sldLayoutId id="2147493470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.project.org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.project.org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R_PPT_Frontpage_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54" y="532666"/>
            <a:ext cx="3897211" cy="4624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Universal Robots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Advanced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/>
              <a:t>U</a:t>
            </a:r>
            <a:r>
              <a:rPr lang="en-SG" dirty="0" err="1" smtClean="0"/>
              <a:t>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</a:rPr>
              <a:t>Script Code - Line</a:t>
            </a:r>
          </a:p>
        </p:txBody>
      </p:sp>
      <p:grpSp>
        <p:nvGrpSpPr>
          <p:cNvPr id="6" name="Gruppe 1"/>
          <p:cNvGrpSpPr/>
          <p:nvPr/>
        </p:nvGrpSpPr>
        <p:grpSpPr>
          <a:xfrm>
            <a:off x="3470399" y="806400"/>
            <a:ext cx="5241600" cy="3960000"/>
            <a:chOff x="1584345" y="2138999"/>
            <a:chExt cx="5717253" cy="4319995"/>
          </a:xfrm>
        </p:grpSpPr>
        <p:pic>
          <p:nvPicPr>
            <p:cNvPr id="7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84345" y="2138999"/>
              <a:ext cx="5717253" cy="431999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811" y="3083371"/>
              <a:ext cx="382638" cy="2599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Rektangel 3"/>
            <p:cNvSpPr/>
            <p:nvPr/>
          </p:nvSpPr>
          <p:spPr>
            <a:xfrm>
              <a:off x="6792168" y="3083371"/>
              <a:ext cx="360000" cy="259904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0" name="Pladsholder til indhold 2"/>
          <p:cNvSpPr txBox="1">
            <a:spLocks/>
          </p:cNvSpPr>
          <p:nvPr/>
        </p:nvSpPr>
        <p:spPr>
          <a:xfrm>
            <a:off x="433907" y="895813"/>
            <a:ext cx="3036493" cy="24093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600" dirty="0">
                <a:solidFill>
                  <a:srgbClr val="262626"/>
                </a:solidFill>
              </a:rPr>
              <a:t>Execute a single line </a:t>
            </a:r>
            <a:r>
              <a:rPr lang="en-GB" sz="1600" dirty="0" smtClean="0">
                <a:solidFill>
                  <a:srgbClr val="262626"/>
                </a:solidFill>
              </a:rPr>
              <a:t>of </a:t>
            </a:r>
            <a:r>
              <a:rPr lang="en-GB" sz="1600" dirty="0" err="1" smtClean="0">
                <a:solidFill>
                  <a:srgbClr val="262626"/>
                </a:solidFill>
              </a:rPr>
              <a:t>URScript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Variables defined in</a:t>
            </a:r>
            <a:br>
              <a:rPr lang="en-GB" sz="1400" dirty="0">
                <a:solidFill>
                  <a:srgbClr val="262626"/>
                </a:solidFill>
              </a:rPr>
            </a:br>
            <a:r>
              <a:rPr lang="en-GB" sz="1400" dirty="0">
                <a:solidFill>
                  <a:srgbClr val="262626"/>
                </a:solidFill>
              </a:rPr>
              <a:t>script do not appear</a:t>
            </a:r>
            <a:br>
              <a:rPr lang="en-GB" sz="1400" dirty="0">
                <a:solidFill>
                  <a:srgbClr val="262626"/>
                </a:solidFill>
              </a:rPr>
            </a:br>
            <a:r>
              <a:rPr lang="en-GB" sz="1400" dirty="0">
                <a:solidFill>
                  <a:srgbClr val="262626"/>
                </a:solidFill>
              </a:rPr>
              <a:t>in Variables window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Waypoints</a:t>
            </a:r>
            <a:r>
              <a:rPr lang="da-DK" sz="1400" dirty="0">
                <a:solidFill>
                  <a:srgbClr val="262626"/>
                </a:solidFill>
              </a:rPr>
              <a:t> in script do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dirty="0">
                <a:solidFill>
                  <a:srgbClr val="262626"/>
                </a:solidFill>
              </a:rPr>
              <a:t>not </a:t>
            </a:r>
            <a:r>
              <a:rPr lang="da-DK" sz="1400" dirty="0" err="1">
                <a:solidFill>
                  <a:srgbClr val="262626"/>
                </a:solidFill>
              </a:rPr>
              <a:t>appear</a:t>
            </a:r>
            <a:r>
              <a:rPr lang="da-DK" sz="1400" dirty="0">
                <a:solidFill>
                  <a:srgbClr val="262626"/>
                </a:solidFill>
              </a:rPr>
              <a:t> in Graphics</a:t>
            </a:r>
            <a:br>
              <a:rPr lang="da-DK" sz="1400" dirty="0">
                <a:solidFill>
                  <a:srgbClr val="262626"/>
                </a:solidFill>
              </a:rPr>
            </a:br>
            <a:r>
              <a:rPr lang="da-DK" sz="1400" dirty="0" err="1">
                <a:solidFill>
                  <a:srgbClr val="262626"/>
                </a:solidFill>
              </a:rPr>
              <a:t>window</a:t>
            </a:r>
            <a:endParaRPr lang="da-DK" sz="10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29773"/>
              </p:ext>
            </p:extLst>
          </p:nvPr>
        </p:nvGraphicFramePr>
        <p:xfrm>
          <a:off x="686280" y="3395187"/>
          <a:ext cx="2330520" cy="128158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30520"/>
              </a:tblGrid>
              <a:tr h="1281588">
                <a:tc>
                  <a:txBody>
                    <a:bodyPr/>
                    <a:lstStyle/>
                    <a:p>
                      <a:r>
                        <a:rPr lang="da-DK" sz="1200" b="0" baseline="0" dirty="0" smtClean="0">
                          <a:solidFill>
                            <a:schemeClr val="tx1"/>
                          </a:solidFill>
                        </a:rPr>
                        <a:t>Robot Program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movel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(p[0,-0.4,0.3,0,3.14,0])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sleep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(1)</a:t>
                      </a:r>
                    </a:p>
                    <a:p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da-DK" sz="1200" b="0" i="0" baseline="0" dirty="0" err="1" smtClean="0">
                          <a:solidFill>
                            <a:schemeClr val="tx1"/>
                          </a:solidFill>
                        </a:rPr>
                        <a:t>movel</a:t>
                      </a:r>
                      <a:r>
                        <a:rPr lang="da-DK" sz="1200" b="0" i="0" baseline="0" dirty="0" smtClean="0">
                          <a:solidFill>
                            <a:schemeClr val="tx1"/>
                          </a:solidFill>
                        </a:rPr>
                        <a:t>(p[0.2,-0.4,0.3,0,3.14,0])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8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socket_open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smtClean="0">
                <a:solidFill>
                  <a:srgbClr val="262626"/>
                </a:solidFill>
              </a:rPr>
              <a:t>address</a:t>
            </a:r>
            <a:r>
              <a:rPr lang="en-GB" sz="1800" dirty="0" smtClean="0">
                <a:solidFill>
                  <a:srgbClr val="262626"/>
                </a:solidFill>
              </a:rPr>
              <a:t>,</a:t>
            </a:r>
            <a:r>
              <a:rPr lang="en-GB" sz="1800" i="1" dirty="0" smtClean="0">
                <a:solidFill>
                  <a:srgbClr val="262626"/>
                </a:solidFill>
              </a:rPr>
              <a:t> port</a:t>
            </a:r>
            <a:r>
              <a:rPr lang="en-GB" sz="1800" dirty="0" smtClean="0">
                <a:solidFill>
                  <a:srgbClr val="262626"/>
                </a:solidFill>
              </a:rPr>
              <a:t>,</a:t>
            </a:r>
            <a:r>
              <a:rPr lang="en-GB" sz="1800" i="1" dirty="0" smtClean="0">
                <a:solidFill>
                  <a:srgbClr val="262626"/>
                </a:solidFill>
              </a:rPr>
              <a:t>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address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port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socket_name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i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If </a:t>
            </a:r>
            <a:r>
              <a:rPr lang="en-GB" sz="1400" i="1" dirty="0">
                <a:solidFill>
                  <a:srgbClr val="262626"/>
                </a:solidFill>
              </a:rPr>
              <a:t>program </a:t>
            </a:r>
            <a:r>
              <a:rPr lang="en-GB" sz="1400" i="1" dirty="0" smtClean="0">
                <a:solidFill>
                  <a:srgbClr val="262626"/>
                </a:solidFill>
              </a:rPr>
              <a:t>opens only one </a:t>
            </a:r>
            <a:r>
              <a:rPr lang="en-GB" sz="1400" i="1" dirty="0">
                <a:solidFill>
                  <a:srgbClr val="262626"/>
                </a:solidFill>
              </a:rPr>
              <a:t>socket, a socket </a:t>
            </a:r>
            <a:r>
              <a:rPr lang="en-GB" sz="1400" i="1" dirty="0" smtClean="0">
                <a:solidFill>
                  <a:srgbClr val="262626"/>
                </a:solidFill>
              </a:rPr>
              <a:t>name</a:t>
            </a:r>
            <a:br>
              <a:rPr lang="en-GB" sz="1400" i="1" dirty="0" smtClean="0">
                <a:solidFill>
                  <a:srgbClr val="262626"/>
                </a:solidFill>
              </a:rPr>
            </a:br>
            <a:r>
              <a:rPr lang="en-GB" sz="1400" i="1" dirty="0" smtClean="0">
                <a:solidFill>
                  <a:srgbClr val="262626"/>
                </a:solidFill>
              </a:rPr>
              <a:t>is </a:t>
            </a:r>
            <a:r>
              <a:rPr lang="en-GB" sz="1400" i="1" dirty="0">
                <a:solidFill>
                  <a:srgbClr val="262626"/>
                </a:solidFill>
              </a:rPr>
              <a:t>not required.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Return value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TRUE if socket opened successfully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FALSE if failed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Open a Socket</a:t>
            </a:r>
            <a:endParaRPr lang="en-SG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41" y="1998488"/>
            <a:ext cx="3977059" cy="16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9478"/>
              </p:ext>
            </p:extLst>
          </p:nvPr>
        </p:nvGraphicFramePr>
        <p:xfrm>
          <a:off x="851323" y="3997563"/>
          <a:ext cx="2891117" cy="849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8497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socket_open</a:t>
                      </a:r>
                      <a:r>
                        <a:rPr lang="da-DK" sz="1200" dirty="0" smtClean="0"/>
                        <a:t>(”172.16.17.10”, 50000)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socket_send_string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err="1" smtClean="0">
                <a:solidFill>
                  <a:srgbClr val="262626"/>
                </a:solidFill>
              </a:rPr>
              <a:t>str</a:t>
            </a:r>
            <a:r>
              <a:rPr lang="en-GB" sz="1800" dirty="0" smtClean="0">
                <a:solidFill>
                  <a:srgbClr val="262626"/>
                </a:solidFill>
              </a:rPr>
              <a:t>,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str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socket_name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Return value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none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Send a string</a:t>
            </a:r>
            <a:endParaRPr lang="en-SG" dirty="0">
              <a:latin typeface="+mj-lt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41" y="2005544"/>
            <a:ext cx="3978000" cy="141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70698"/>
              </p:ext>
            </p:extLst>
          </p:nvPr>
        </p:nvGraphicFramePr>
        <p:xfrm>
          <a:off x="851323" y="3211259"/>
          <a:ext cx="2891117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55434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socket_send_string</a:t>
                      </a:r>
                      <a:r>
                        <a:rPr lang="da-DK" sz="1200" dirty="0" smtClean="0"/>
                        <a:t>(”test”)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Start Server</a:t>
            </a: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Send string to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Open socket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Wait until socket is open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Send string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Close socket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Verify result on Serve</a:t>
            </a:r>
            <a:r>
              <a:rPr lang="en-GB" sz="2000" dirty="0" smtClean="0">
                <a:solidFill>
                  <a:srgbClr val="262626"/>
                </a:solidFill>
              </a:rPr>
              <a:t>r</a:t>
            </a:r>
            <a:endParaRPr lang="en-GB" sz="20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Sample send string</a:t>
            </a:r>
            <a:endParaRPr lang="en-SG" dirty="0">
              <a:latin typeface="+mj-lt"/>
            </a:endParaRPr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Socket_read_ascii_float</a:t>
            </a:r>
            <a:r>
              <a:rPr lang="en-GB" sz="1800" dirty="0">
                <a:solidFill>
                  <a:srgbClr val="262626"/>
                </a:solidFill>
              </a:rPr>
              <a:t> </a:t>
            </a:r>
            <a:r>
              <a:rPr lang="en-GB" sz="1800" dirty="0" smtClean="0">
                <a:solidFill>
                  <a:srgbClr val="262626"/>
                </a:solidFill>
              </a:rPr>
              <a:t>(</a:t>
            </a:r>
            <a:r>
              <a:rPr lang="en-GB" sz="1800" i="1" dirty="0" smtClean="0">
                <a:solidFill>
                  <a:srgbClr val="262626"/>
                </a:solidFill>
              </a:rPr>
              <a:t>n</a:t>
            </a:r>
            <a:r>
              <a:rPr lang="en-GB" sz="1800" dirty="0" smtClean="0">
                <a:solidFill>
                  <a:srgbClr val="262626"/>
                </a:solidFill>
              </a:rPr>
              <a:t>, </a:t>
            </a:r>
            <a:r>
              <a:rPr lang="en-GB" sz="1800" i="1" dirty="0" err="1" smtClean="0">
                <a:solidFill>
                  <a:srgbClr val="262626"/>
                </a:solidFill>
              </a:rPr>
              <a:t>socket_name</a:t>
            </a:r>
            <a:r>
              <a:rPr lang="en-GB" sz="18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number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socket_name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Return value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list of floats + 1 integer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000" i="1" dirty="0" smtClean="0">
                <a:solidFill>
                  <a:srgbClr val="262626"/>
                </a:solidFill>
              </a:rPr>
              <a:t>(first number in list is integer and defines amount of valid</a:t>
            </a:r>
            <a:br>
              <a:rPr lang="en-GB" sz="1000" i="1" dirty="0" smtClean="0">
                <a:solidFill>
                  <a:srgbClr val="262626"/>
                </a:solidFill>
              </a:rPr>
            </a:br>
            <a:r>
              <a:rPr lang="en-GB" sz="1000" i="1" dirty="0" smtClean="0">
                <a:solidFill>
                  <a:srgbClr val="262626"/>
                </a:solidFill>
              </a:rPr>
              <a:t>floats in list)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0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Receive a response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887962"/>
              </p:ext>
            </p:extLst>
          </p:nvPr>
        </p:nvGraphicFramePr>
        <p:xfrm>
          <a:off x="651943" y="3962694"/>
          <a:ext cx="2891117" cy="9492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1117"/>
              </a:tblGrid>
              <a:tr h="9492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socket_read_ascii_float</a:t>
                      </a:r>
                      <a:r>
                        <a:rPr lang="da-DK" sz="1200" dirty="0" smtClean="0"/>
                        <a:t>(3)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813600"/>
            <a:ext cx="4722624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Continue sample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Open </a:t>
            </a:r>
            <a:r>
              <a:rPr lang="en-GB" sz="1400" dirty="0"/>
              <a:t>socket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Wait until socket is open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Send string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Send request to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Read three floats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Wait until three floats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received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Save floats in variables *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x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Close </a:t>
            </a:r>
            <a:r>
              <a:rPr lang="en-GB" sz="1400" dirty="0"/>
              <a:t>socket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Calibri" panose="020F0502020204030204" pitchFamily="34" charset="0"/>
              <a:buChar char="*"/>
            </a:pPr>
            <a:r>
              <a:rPr lang="en-GB" sz="1400" dirty="0" smtClean="0">
                <a:solidFill>
                  <a:srgbClr val="262626"/>
                </a:solidFill>
              </a:rPr>
              <a:t>Server could be a vision camera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Sample</a:t>
            </a:r>
            <a:r>
              <a:rPr lang="da-DK" dirty="0" smtClean="0">
                <a:latin typeface="Lucida Console" panose="020B0609040504020204" pitchFamily="49" charset="0"/>
              </a:rPr>
              <a:t> </a:t>
            </a:r>
            <a:r>
              <a:rPr lang="da-DK" dirty="0" err="1">
                <a:latin typeface="+mj-lt"/>
              </a:rPr>
              <a:t>Receive</a:t>
            </a:r>
            <a:r>
              <a:rPr lang="da-DK" dirty="0">
                <a:latin typeface="+mj-lt"/>
              </a:rPr>
              <a:t> a </a:t>
            </a:r>
            <a:r>
              <a:rPr lang="da-DK" dirty="0" err="1">
                <a:latin typeface="+mj-lt"/>
              </a:rPr>
              <a:t>response</a:t>
            </a:r>
            <a:endParaRPr lang="da-DK" dirty="0">
              <a:latin typeface="+mj-lt"/>
            </a:endParaRPr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54098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Available data formats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String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Float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Integer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Byte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List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Refer to script manual for full list of socket commands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Working with </a:t>
            </a:r>
            <a:r>
              <a:rPr lang="en-GB" sz="1400" dirty="0" err="1" smtClean="0">
                <a:solidFill>
                  <a:srgbClr val="262626"/>
                </a:solidFill>
              </a:rPr>
              <a:t>set_var</a:t>
            </a:r>
            <a:r>
              <a:rPr lang="en-GB" sz="1400" dirty="0" smtClean="0">
                <a:solidFill>
                  <a:srgbClr val="262626"/>
                </a:solidFill>
              </a:rPr>
              <a:t>() and </a:t>
            </a:r>
            <a:r>
              <a:rPr lang="en-GB" sz="1400" dirty="0" err="1" smtClean="0">
                <a:solidFill>
                  <a:srgbClr val="262626"/>
                </a:solidFill>
              </a:rPr>
              <a:t>get_var</a:t>
            </a:r>
            <a:r>
              <a:rPr lang="en-GB" sz="1400" dirty="0" smtClean="0">
                <a:solidFill>
                  <a:srgbClr val="262626"/>
                </a:solidFill>
              </a:rPr>
              <a:t>() allows variable name and integer value to be transmitted in a single message.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Data </a:t>
            </a:r>
            <a:r>
              <a:rPr lang="da-DK" dirty="0" smtClean="0">
                <a:latin typeface="+mj-lt"/>
              </a:rPr>
              <a:t>Formats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1</a:t>
            </a:r>
            <a:endParaRPr lang="en-SG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504000"/>
            <a:ext cx="482887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Write a program to: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Establish a connection to </a:t>
            </a:r>
            <a:r>
              <a:rPr lang="en-GB" sz="1400" dirty="0" err="1" smtClean="0">
                <a:solidFill>
                  <a:srgbClr val="262626"/>
                </a:solidFill>
              </a:rPr>
              <a:t>SocketTest</a:t>
            </a:r>
            <a:r>
              <a:rPr lang="en-GB" sz="1400" dirty="0" smtClean="0">
                <a:solidFill>
                  <a:srgbClr val="262626"/>
                </a:solidFill>
              </a:rPr>
              <a:t>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Receive two floats over the socket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Add them together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Send the result back to the server.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Wait for another pair of floats</a:t>
            </a:r>
            <a:endParaRPr lang="en-GB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Example: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Server sends: (5,2)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Program returns: 7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 rot="20655393">
            <a:off x="5579920" y="1125063"/>
            <a:ext cx="2524991" cy="8624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Received = (x, y)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 rot="20655393">
            <a:off x="5579920" y="3663119"/>
            <a:ext cx="2524991" cy="8624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Return: Added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 rot="20655393">
            <a:off x="5579920" y="2402355"/>
            <a:ext cx="2524991" cy="8624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Added = </a:t>
            </a:r>
            <a:r>
              <a:rPr lang="en-GB" dirty="0" err="1" smtClean="0"/>
              <a:t>x+y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9" y="504000"/>
            <a:ext cx="493985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Write a program to receive simulated vision coordinates over socket, then move to received position: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Send message to request value over socket then receive three floats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Move to position, based on 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 example from Variables section. 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Data Format: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Send string “ready” to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Read three </a:t>
            </a:r>
            <a:r>
              <a:rPr lang="en-GB" sz="1400" dirty="0" err="1" smtClean="0">
                <a:solidFill>
                  <a:srgbClr val="262626"/>
                </a:solidFill>
              </a:rPr>
              <a:t>ascii</a:t>
            </a:r>
            <a:r>
              <a:rPr lang="en-GB" sz="1400" dirty="0" smtClean="0">
                <a:solidFill>
                  <a:srgbClr val="262626"/>
                </a:solidFill>
              </a:rPr>
              <a:t> floats: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rz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2</a:t>
            </a:r>
            <a:endParaRPr lang="en-SG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16451" y="1589153"/>
            <a:ext cx="3619955" cy="2814106"/>
            <a:chOff x="5461008" y="2931897"/>
            <a:chExt cx="3619955" cy="2814106"/>
          </a:xfrm>
        </p:grpSpPr>
        <p:sp>
          <p:nvSpPr>
            <p:cNvPr id="8" name="Rectangle 7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/>
            <p:cNvSpPr/>
            <p:nvPr/>
          </p:nvSpPr>
          <p:spPr>
            <a:xfrm>
              <a:off x="6553200" y="4756002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6111721" y="5026002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6463200" y="5386003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boks 18"/>
            <p:cNvSpPr txBox="1"/>
            <p:nvPr/>
          </p:nvSpPr>
          <p:spPr>
            <a:xfrm>
              <a:off x="6604326" y="4826916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BASE</a:t>
              </a:r>
              <a:endParaRPr lang="da-DK" sz="1000"/>
            </a:p>
          </p:txBody>
        </p:sp>
        <p:sp>
          <p:nvSpPr>
            <p:cNvPr id="13" name="Tekstboks 18"/>
            <p:cNvSpPr txBox="1"/>
            <p:nvPr/>
          </p:nvSpPr>
          <p:spPr>
            <a:xfrm>
              <a:off x="6822294" y="5400038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14" name="Tekstboks 18"/>
            <p:cNvSpPr txBox="1"/>
            <p:nvPr/>
          </p:nvSpPr>
          <p:spPr>
            <a:xfrm>
              <a:off x="6277683" y="4786712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Rectangle 15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Rectangle 17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4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5" name="Arc 24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9" y="504000"/>
            <a:ext cx="493985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Convert your program into a script function:</a:t>
            </a:r>
          </a:p>
          <a:p>
            <a:pPr lvl="1">
              <a:buClr>
                <a:srgbClr val="00628B"/>
              </a:buClr>
            </a:pPr>
            <a:r>
              <a:rPr lang="en-GB" sz="1400" dirty="0" smtClean="0">
                <a:solidFill>
                  <a:srgbClr val="262626"/>
                </a:solidFill>
              </a:rPr>
              <a:t>The script function must: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Connect to the camera (server) over socket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Send request message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Receive movement parameters from camera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Convert the data into a position the robot can move directly into. 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Return the target position</a:t>
            </a: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Use the script function in a program, and call the function to get the target data, and move directly there.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3</a:t>
            </a:r>
            <a:endParaRPr lang="en-SG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16451" y="1589153"/>
            <a:ext cx="3619955" cy="2814106"/>
            <a:chOff x="5461008" y="2931897"/>
            <a:chExt cx="3619955" cy="2814106"/>
          </a:xfrm>
        </p:grpSpPr>
        <p:sp>
          <p:nvSpPr>
            <p:cNvPr id="8" name="Rectangle 7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/>
            <p:cNvSpPr/>
            <p:nvPr/>
          </p:nvSpPr>
          <p:spPr>
            <a:xfrm>
              <a:off x="6553200" y="4756002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>
              <a:off x="6111721" y="5026002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6463200" y="5386003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kstboks 18"/>
            <p:cNvSpPr txBox="1"/>
            <p:nvPr/>
          </p:nvSpPr>
          <p:spPr>
            <a:xfrm>
              <a:off x="6604326" y="4826916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BASE</a:t>
              </a:r>
              <a:endParaRPr lang="da-DK" sz="1000"/>
            </a:p>
          </p:txBody>
        </p:sp>
        <p:sp>
          <p:nvSpPr>
            <p:cNvPr id="13" name="Tekstboks 18"/>
            <p:cNvSpPr txBox="1"/>
            <p:nvPr/>
          </p:nvSpPr>
          <p:spPr>
            <a:xfrm>
              <a:off x="6822294" y="5400038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14" name="Tekstboks 18"/>
            <p:cNvSpPr txBox="1"/>
            <p:nvPr/>
          </p:nvSpPr>
          <p:spPr>
            <a:xfrm>
              <a:off x="6277683" y="4786712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Rectangle 15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Rectangle 17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4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5" name="Arc 24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360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109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3315494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3313753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Program Troubleshooting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8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70677"/>
          </a:xfrm>
        </p:spPr>
        <p:txBody>
          <a:bodyPr/>
          <a:lstStyle/>
          <a:p>
            <a:r>
              <a:rPr lang="da-DK" dirty="0">
                <a:latin typeface="+mj-lt"/>
              </a:rPr>
              <a:t>Script Code - File</a:t>
            </a:r>
          </a:p>
          <a:p>
            <a:endParaRPr lang="en-SG" dirty="0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Load </a:t>
            </a:r>
            <a:r>
              <a:rPr lang="en-US" sz="1600" dirty="0">
                <a:solidFill>
                  <a:srgbClr val="262626"/>
                </a:solidFill>
              </a:rPr>
              <a:t>and run </a:t>
            </a:r>
            <a:r>
              <a:rPr lang="en-US" sz="1600" dirty="0" smtClean="0">
                <a:solidFill>
                  <a:srgbClr val="262626"/>
                </a:solidFill>
              </a:rPr>
              <a:t>an existing </a:t>
            </a:r>
            <a:r>
              <a:rPr lang="en-US" sz="1600" dirty="0">
                <a:solidFill>
                  <a:srgbClr val="262626"/>
                </a:solidFill>
              </a:rPr>
              <a:t>script file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Execute </a:t>
            </a:r>
            <a:r>
              <a:rPr lang="en-US" sz="1600" dirty="0">
                <a:solidFill>
                  <a:srgbClr val="262626"/>
                </a:solidFill>
              </a:rPr>
              <a:t>multiple </a:t>
            </a:r>
            <a:r>
              <a:rPr lang="en-US" sz="1600" dirty="0" smtClean="0">
                <a:solidFill>
                  <a:srgbClr val="262626"/>
                </a:solidFill>
              </a:rPr>
              <a:t>lines of </a:t>
            </a:r>
            <a:r>
              <a:rPr lang="en-US" sz="1600" dirty="0">
                <a:solidFill>
                  <a:srgbClr val="262626"/>
                </a:solidFill>
              </a:rPr>
              <a:t>script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File </a:t>
            </a:r>
            <a:r>
              <a:rPr lang="en-US" sz="1600" dirty="0">
                <a:solidFill>
                  <a:srgbClr val="262626"/>
                </a:solidFill>
              </a:rPr>
              <a:t>transfer </a:t>
            </a:r>
            <a:r>
              <a:rPr lang="en-US" sz="1600" dirty="0" smtClean="0">
                <a:solidFill>
                  <a:srgbClr val="262626"/>
                </a:solidFill>
              </a:rPr>
              <a:t>over </a:t>
            </a:r>
            <a:r>
              <a:rPr lang="en-US" sz="1600" dirty="0" err="1" smtClean="0">
                <a:solidFill>
                  <a:srgbClr val="262626"/>
                </a:solidFill>
              </a:rPr>
              <a:t>ethernet</a:t>
            </a: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en-US" sz="1600" dirty="0">
                <a:solidFill>
                  <a:srgbClr val="262626"/>
                </a:solidFill>
              </a:rPr>
              <a:t>covered later</a:t>
            </a:r>
            <a:br>
              <a:rPr lang="en-US" sz="1600" dirty="0">
                <a:solidFill>
                  <a:srgbClr val="262626"/>
                </a:solidFill>
              </a:rPr>
            </a:br>
            <a:r>
              <a:rPr lang="en-US" sz="1600" dirty="0">
                <a:solidFill>
                  <a:srgbClr val="262626"/>
                </a:solidFill>
              </a:rPr>
              <a:t>in training session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Select </a:t>
            </a:r>
            <a:r>
              <a:rPr lang="en-US" sz="1600" dirty="0">
                <a:solidFill>
                  <a:srgbClr val="262626"/>
                </a:solidFill>
              </a:rPr>
              <a:t>Edit-button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41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da-DK" sz="1800" dirty="0" smtClean="0">
                <a:solidFill>
                  <a:srgbClr val="262626"/>
                </a:solidFill>
              </a:rPr>
              <a:t>Log </a:t>
            </a:r>
            <a:r>
              <a:rPr lang="da-DK" sz="1800" dirty="0" err="1" smtClean="0">
                <a:solidFill>
                  <a:srgbClr val="262626"/>
                </a:solidFill>
              </a:rPr>
              <a:t>history</a:t>
            </a: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Contains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Information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Warnings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Errors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Filter with Show/</a:t>
            </a:r>
            <a:r>
              <a:rPr lang="da-DK" sz="1400" dirty="0" err="1" smtClean="0">
                <a:solidFill>
                  <a:srgbClr val="262626"/>
                </a:solidFill>
              </a:rPr>
              <a:t>hide</a:t>
            </a: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Retrieve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>
                <a:solidFill>
                  <a:srgbClr val="262626"/>
                </a:solidFill>
              </a:rPr>
              <a:t>log from </a:t>
            </a:r>
            <a:r>
              <a:rPr lang="da-DK" sz="1400" dirty="0" smtClean="0">
                <a:solidFill>
                  <a:srgbClr val="262626"/>
                </a:solidFill>
              </a:rPr>
              <a:t>robot</a:t>
            </a:r>
            <a:br>
              <a:rPr lang="da-DK" sz="1400" dirty="0" smtClean="0">
                <a:solidFill>
                  <a:srgbClr val="262626"/>
                </a:solidFill>
              </a:rPr>
            </a:br>
            <a:r>
              <a:rPr lang="da-DK" sz="1400" dirty="0" err="1" smtClean="0">
                <a:solidFill>
                  <a:srgbClr val="262626"/>
                </a:solidFill>
              </a:rPr>
              <a:t>using</a:t>
            </a:r>
            <a:r>
              <a:rPr lang="da-DK" sz="1400" dirty="0" smtClean="0">
                <a:solidFill>
                  <a:srgbClr val="262626"/>
                </a:solidFill>
              </a:rPr>
              <a:t> Magic file or FTP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da-DK" sz="1800" dirty="0" smtClean="0">
                <a:solidFill>
                  <a:srgbClr val="262626"/>
                </a:solidFill>
              </a:rPr>
              <a:t>Log </a:t>
            </a:r>
            <a:r>
              <a:rPr lang="da-DK" sz="1800" dirty="0" err="1" smtClean="0">
                <a:solidFill>
                  <a:srgbClr val="262626"/>
                </a:solidFill>
              </a:rPr>
              <a:t>analysis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What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does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messages</a:t>
            </a:r>
            <a:r>
              <a:rPr lang="da-DK" sz="1400" dirty="0" smtClean="0">
                <a:solidFill>
                  <a:srgbClr val="262626"/>
                </a:solidFill>
              </a:rPr>
              <a:t/>
            </a:r>
            <a:br>
              <a:rPr lang="da-DK" sz="1400" dirty="0" smtClean="0">
                <a:solidFill>
                  <a:srgbClr val="262626"/>
                </a:solidFill>
              </a:rPr>
            </a:br>
            <a:r>
              <a:rPr lang="da-DK" sz="1400" dirty="0" err="1" smtClean="0">
                <a:solidFill>
                  <a:srgbClr val="262626"/>
                </a:solidFill>
              </a:rPr>
              <a:t>mean</a:t>
            </a:r>
            <a:r>
              <a:rPr lang="da-DK" sz="1400" dirty="0" smtClean="0">
                <a:solidFill>
                  <a:srgbClr val="262626"/>
                </a:solidFill>
              </a:rPr>
              <a:t>?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How to </a:t>
            </a:r>
            <a:r>
              <a:rPr lang="da-DK" sz="1400" dirty="0" err="1" smtClean="0">
                <a:solidFill>
                  <a:srgbClr val="262626"/>
                </a:solidFill>
              </a:rPr>
              <a:t>improve</a:t>
            </a:r>
            <a:r>
              <a:rPr lang="da-DK" sz="1400" dirty="0" smtClean="0">
                <a:solidFill>
                  <a:srgbClr val="262626"/>
                </a:solidFill>
              </a:rPr>
              <a:t/>
            </a:r>
            <a:br>
              <a:rPr lang="da-DK" sz="1400" dirty="0" smtClean="0">
                <a:solidFill>
                  <a:srgbClr val="262626"/>
                </a:solidFill>
              </a:rPr>
            </a:br>
            <a:r>
              <a:rPr lang="da-DK" sz="1400" dirty="0" smtClean="0">
                <a:solidFill>
                  <a:srgbClr val="262626"/>
                </a:solidFill>
              </a:rPr>
              <a:t>program </a:t>
            </a:r>
            <a:r>
              <a:rPr lang="da-DK" sz="1400" dirty="0" err="1" smtClean="0">
                <a:solidFill>
                  <a:srgbClr val="262626"/>
                </a:solidFill>
              </a:rPr>
              <a:t>structure</a:t>
            </a:r>
            <a:r>
              <a:rPr lang="da-DK" sz="1400" dirty="0" smtClean="0">
                <a:solidFill>
                  <a:srgbClr val="262626"/>
                </a:solidFill>
              </a:rPr>
              <a:t>?</a:t>
            </a:r>
            <a:endParaRPr lang="da-DK" sz="14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600" dirty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Log file analysis</a:t>
            </a:r>
            <a:endParaRPr lang="en-SG" dirty="0">
              <a:latin typeface="+mj-lt"/>
            </a:endParaRPr>
          </a:p>
        </p:txBody>
      </p:sp>
      <p:grpSp>
        <p:nvGrpSpPr>
          <p:cNvPr id="42" name="Gruppe 3"/>
          <p:cNvGrpSpPr/>
          <p:nvPr/>
        </p:nvGrpSpPr>
        <p:grpSpPr>
          <a:xfrm>
            <a:off x="3470400" y="806400"/>
            <a:ext cx="5241600" cy="3960000"/>
            <a:chOff x="3206607" y="1908000"/>
            <a:chExt cx="5280000" cy="4287911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6607" y="1908000"/>
              <a:ext cx="5280000" cy="428791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ktangel 10"/>
            <p:cNvSpPr/>
            <p:nvPr/>
          </p:nvSpPr>
          <p:spPr>
            <a:xfrm>
              <a:off x="6693906" y="3891649"/>
              <a:ext cx="1015362" cy="192812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1505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Service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Support Log reader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Read log files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Convert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language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Export</a:t>
            </a:r>
            <a:r>
              <a:rPr lang="da-DK" sz="1400" dirty="0" smtClean="0">
                <a:solidFill>
                  <a:srgbClr val="262626"/>
                </a:solidFill>
              </a:rPr>
              <a:t> to </a:t>
            </a:r>
            <a:r>
              <a:rPr lang="da-DK" sz="1400" dirty="0" err="1" smtClean="0">
                <a:solidFill>
                  <a:srgbClr val="262626"/>
                </a:solidFill>
              </a:rPr>
              <a:t>csv</a:t>
            </a:r>
            <a:r>
              <a:rPr lang="da-DK" sz="1400" dirty="0" smtClean="0">
                <a:solidFill>
                  <a:srgbClr val="262626"/>
                </a:solidFill>
              </a:rPr>
              <a:t>-file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Filter </a:t>
            </a:r>
            <a:r>
              <a:rPr lang="da-DK" sz="1400" dirty="0" err="1" smtClean="0">
                <a:solidFill>
                  <a:srgbClr val="262626"/>
                </a:solidFill>
              </a:rPr>
              <a:t>search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Supports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CB3 file format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CB2 file format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2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i="1" dirty="0" smtClean="0">
                <a:solidFill>
                  <a:srgbClr val="262626"/>
                </a:solidFill>
              </a:rPr>
              <a:t>Refer to Service Manual for </a:t>
            </a:r>
            <a:r>
              <a:rPr lang="da-DK" sz="1400" i="1" dirty="0" err="1" smtClean="0">
                <a:solidFill>
                  <a:srgbClr val="262626"/>
                </a:solidFill>
              </a:rPr>
              <a:t>error</a:t>
            </a:r>
            <a:r>
              <a:rPr lang="da-DK" sz="1400" i="1" dirty="0" smtClean="0">
                <a:solidFill>
                  <a:srgbClr val="262626"/>
                </a:solidFill>
              </a:rPr>
              <a:t> </a:t>
            </a:r>
            <a:r>
              <a:rPr lang="da-DK" sz="1400" i="1" dirty="0" err="1" smtClean="0">
                <a:solidFill>
                  <a:srgbClr val="262626"/>
                </a:solidFill>
              </a:rPr>
              <a:t>codes</a:t>
            </a:r>
            <a:r>
              <a:rPr lang="da-DK" sz="1400" i="1" dirty="0" smtClean="0">
                <a:solidFill>
                  <a:srgbClr val="262626"/>
                </a:solidFill>
              </a:rPr>
              <a:t> and </a:t>
            </a:r>
            <a:r>
              <a:rPr lang="da-DK" sz="1400" i="1" dirty="0" err="1" smtClean="0">
                <a:solidFill>
                  <a:srgbClr val="262626"/>
                </a:solidFill>
              </a:rPr>
              <a:t>corrective</a:t>
            </a:r>
            <a:r>
              <a:rPr lang="da-DK" sz="1400" i="1" dirty="0" smtClean="0">
                <a:solidFill>
                  <a:srgbClr val="262626"/>
                </a:solidFill>
              </a:rPr>
              <a:t> action</a:t>
            </a:r>
            <a:endParaRPr lang="en-GB" sz="1400" i="1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Support Log </a:t>
            </a:r>
            <a:r>
              <a:rPr lang="da-DK" dirty="0" smtClean="0">
                <a:latin typeface="+mj-lt"/>
              </a:rPr>
              <a:t>Reader</a:t>
            </a:r>
            <a:endParaRPr lang="da-DK" dirty="0">
              <a:latin typeface="+mj-lt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734400"/>
            <a:ext cx="4426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US" dirty="0"/>
              <a:t>Errors related to software</a:t>
            </a:r>
          </a:p>
        </p:txBody>
      </p:sp>
      <p:sp>
        <p:nvSpPr>
          <p:cNvPr id="9" name="Pladsholder til indhold 1"/>
          <p:cNvSpPr txBox="1">
            <a:spLocks/>
          </p:cNvSpPr>
          <p:nvPr/>
        </p:nvSpPr>
        <p:spPr>
          <a:xfrm>
            <a:off x="317505" y="1328250"/>
            <a:ext cx="8726772" cy="35530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800" dirty="0" smtClean="0"/>
              <a:t>Incorrect/Inconvenient program settings in PolyScope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TCP, Payload, </a:t>
            </a:r>
            <a:r>
              <a:rPr lang="en-US" sz="1400" dirty="0" err="1" smtClean="0"/>
              <a:t>CoG</a:t>
            </a:r>
            <a:endParaRPr lang="en-US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Accelerations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Blends into e.g. Wait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800" dirty="0" smtClean="0"/>
              <a:t>Fix by: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Correcting program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US" dirty="0"/>
              <a:t>Wrong payload, TCP or </a:t>
            </a:r>
            <a:r>
              <a:rPr lang="en-US" dirty="0" err="1"/>
              <a:t>CoG</a:t>
            </a:r>
            <a:endParaRPr lang="en-US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317505" y="1328250"/>
            <a:ext cx="4125099" cy="32945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US" sz="1800" dirty="0" smtClean="0"/>
              <a:t>The robot compensated for the given payload and </a:t>
            </a:r>
            <a:r>
              <a:rPr lang="en-US" sz="1800" dirty="0" err="1" smtClean="0"/>
              <a:t>CoG</a:t>
            </a:r>
            <a:r>
              <a:rPr lang="en-US" sz="1800" dirty="0" smtClean="0"/>
              <a:t> offset during movements.</a:t>
            </a:r>
          </a:p>
          <a:p>
            <a:pPr>
              <a:buClr>
                <a:srgbClr val="00628B"/>
              </a:buClr>
            </a:pPr>
            <a:r>
              <a:rPr lang="en-US" sz="1800" dirty="0" smtClean="0"/>
              <a:t>If no payload is given, robot will ”feel” external forces due to the tooling </a:t>
            </a:r>
            <a:br>
              <a:rPr lang="en-US" sz="1800" dirty="0" smtClean="0"/>
            </a:br>
            <a:r>
              <a:rPr lang="en-US" sz="1800" dirty="0" smtClean="0">
                <a:sym typeface="Wingdings" panose="05000000000000000000" pitchFamily="2" charset="2"/>
              </a:rPr>
              <a:t> Protective stops</a:t>
            </a:r>
          </a:p>
          <a:p>
            <a:pPr>
              <a:buClr>
                <a:srgbClr val="00628B"/>
              </a:buClr>
            </a:pPr>
            <a:r>
              <a:rPr lang="en-US" sz="1800" dirty="0" smtClean="0">
                <a:sym typeface="Wingdings" panose="05000000000000000000" pitchFamily="2" charset="2"/>
              </a:rPr>
              <a:t>Higher accelerations amplifies the error, thus causes protective stops more often.</a:t>
            </a:r>
            <a:endParaRPr lang="en-US" sz="1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229" y="1155940"/>
            <a:ext cx="4144307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US" dirty="0"/>
              <a:t>Blends into stationary position</a:t>
            </a: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317505" y="1328250"/>
            <a:ext cx="3594095" cy="2803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US" sz="1800" dirty="0" smtClean="0"/>
              <a:t>Robot maintains speed due to blend on Waypoint_2, but next command forces robot to be stationary for 100 </a:t>
            </a:r>
            <a:r>
              <a:rPr lang="en-US" sz="1800" dirty="0" err="1" smtClean="0"/>
              <a:t>ms.</a:t>
            </a:r>
            <a:endParaRPr lang="en-US" sz="1800" dirty="0" smtClean="0"/>
          </a:p>
          <a:p>
            <a:pPr>
              <a:buClr>
                <a:srgbClr val="00628B"/>
              </a:buClr>
            </a:pPr>
            <a:r>
              <a:rPr lang="en-US" sz="1800" dirty="0" smtClean="0"/>
              <a:t>Protective stop due to ”Sudden Stop”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00" y="1155600"/>
            <a:ext cx="414430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9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US" dirty="0"/>
              <a:t>Motions not ramped down</a:t>
            </a:r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317505" y="1328250"/>
            <a:ext cx="4051295" cy="28034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US" sz="1800" dirty="0" smtClean="0"/>
              <a:t>When IF-statement set to “Check expression continuously”, the robot will stop moving immediately, causing ”Invalid </a:t>
            </a:r>
            <a:r>
              <a:rPr lang="en-US" sz="1800" dirty="0" err="1" smtClean="0"/>
              <a:t>Setpoints</a:t>
            </a:r>
            <a:r>
              <a:rPr lang="en-US" sz="1800" dirty="0" smtClean="0"/>
              <a:t>: Sudden Stop” error.</a:t>
            </a:r>
          </a:p>
          <a:p>
            <a:pPr>
              <a:buClr>
                <a:srgbClr val="00628B"/>
              </a:buClr>
            </a:pPr>
            <a:r>
              <a:rPr lang="en-US" sz="1800" dirty="0" smtClean="0"/>
              <a:t>Use ”</a:t>
            </a:r>
            <a:r>
              <a:rPr lang="en-US" sz="1800" dirty="0" err="1" smtClean="0"/>
              <a:t>stopj</a:t>
            </a:r>
            <a:r>
              <a:rPr lang="en-US" sz="1800" dirty="0" smtClean="0"/>
              <a:t>” or ”</a:t>
            </a:r>
            <a:r>
              <a:rPr lang="en-US" sz="1800" dirty="0" err="1" smtClean="0"/>
              <a:t>stopl</a:t>
            </a:r>
            <a:r>
              <a:rPr lang="en-US" sz="1800" dirty="0" smtClean="0"/>
              <a:t>” to ramp down speed after IF-statement or in ELSE. </a:t>
            </a:r>
            <a:endParaRPr lang="en-US" sz="1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00" y="1155600"/>
            <a:ext cx="414430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4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0425">
            <a:off x="4938523" y="1915303"/>
            <a:ext cx="34194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54098" y="504000"/>
            <a:ext cx="8188017" cy="4537107"/>
          </a:xfrm>
          <a:prstGeom prst="rect">
            <a:avLst/>
          </a:prstGeom>
          <a:ln>
            <a:noFill/>
          </a:ln>
        </p:spPr>
        <p:txBody>
          <a:bodyPr lIns="93286" tIns="46643" rIns="93286" bIns="46643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Error code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Runtime </a:t>
            </a:r>
            <a:r>
              <a:rPr lang="en-GB" sz="1400" i="1" dirty="0">
                <a:solidFill>
                  <a:srgbClr val="262626"/>
                </a:solidFill>
              </a:rPr>
              <a:t>Error: </a:t>
            </a:r>
            <a:r>
              <a:rPr lang="en-GB" sz="1400" i="1" dirty="0" err="1">
                <a:solidFill>
                  <a:srgbClr val="262626"/>
                </a:solidFill>
              </a:rPr>
              <a:t>RuntimeError</a:t>
            </a:r>
            <a:r>
              <a:rPr lang="en-GB" sz="1400" i="1" dirty="0">
                <a:solidFill>
                  <a:srgbClr val="262626"/>
                </a:solidFill>
              </a:rPr>
              <a:t>: Infinite loop detected in program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Cause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If a command is running over and over in a loop without a wait in between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Program will stop</a:t>
            </a:r>
          </a:p>
          <a:p>
            <a:pPr>
              <a:buClr>
                <a:srgbClr val="00628B"/>
              </a:buClr>
            </a:pPr>
            <a:endParaRPr lang="en-GB" sz="1800" i="1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fix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Add a short WAIT in any loops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 sync() will also work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Infinite Loop Detected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780">
            <a:off x="4936938" y="1747837"/>
            <a:ext cx="30384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44571" y="535723"/>
            <a:ext cx="818801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Error code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C154A20: Protective Stop: Position in singularity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Cause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Singularity problems surface when trying to control robots in Cartesian </a:t>
            </a:r>
            <a:r>
              <a:rPr lang="en-US" sz="1400" dirty="0" smtClean="0">
                <a:solidFill>
                  <a:srgbClr val="262626"/>
                </a:solidFill>
              </a:rPr>
              <a:t>space (</a:t>
            </a:r>
            <a:r>
              <a:rPr lang="en-US" sz="1400" dirty="0" err="1" smtClean="0">
                <a:solidFill>
                  <a:srgbClr val="262626"/>
                </a:solidFill>
              </a:rPr>
              <a:t>movel</a:t>
            </a:r>
            <a:r>
              <a:rPr lang="en-US" sz="1400" dirty="0" smtClean="0">
                <a:solidFill>
                  <a:srgbClr val="262626"/>
                </a:solidFill>
              </a:rPr>
              <a:t> / </a:t>
            </a:r>
            <a:r>
              <a:rPr lang="en-US" sz="1400" dirty="0" err="1" smtClean="0">
                <a:solidFill>
                  <a:srgbClr val="262626"/>
                </a:solidFill>
              </a:rPr>
              <a:t>movep</a:t>
            </a:r>
            <a:r>
              <a:rPr lang="en-US" sz="1400" dirty="0" smtClean="0">
                <a:solidFill>
                  <a:srgbClr val="262626"/>
                </a:solidFill>
              </a:rPr>
              <a:t>).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A </a:t>
            </a:r>
            <a:r>
              <a:rPr lang="en-US" sz="1400" dirty="0">
                <a:solidFill>
                  <a:srgbClr val="262626"/>
                </a:solidFill>
              </a:rPr>
              <a:t>robot singularity </a:t>
            </a:r>
            <a:r>
              <a:rPr lang="en-US" sz="1400" dirty="0" smtClean="0">
                <a:solidFill>
                  <a:srgbClr val="262626"/>
                </a:solidFill>
              </a:rPr>
              <a:t>occurs when: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robot </a:t>
            </a:r>
            <a:r>
              <a:rPr lang="en-US" sz="1000" dirty="0">
                <a:solidFill>
                  <a:srgbClr val="262626"/>
                </a:solidFill>
              </a:rPr>
              <a:t>axes are redundant (more axes than necessary to cause the same motion) </a:t>
            </a:r>
            <a:r>
              <a:rPr lang="en-US" sz="1000" dirty="0" smtClean="0">
                <a:solidFill>
                  <a:srgbClr val="262626"/>
                </a:solidFill>
              </a:rPr>
              <a:t>or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the </a:t>
            </a:r>
            <a:r>
              <a:rPr lang="en-US" sz="1000" dirty="0">
                <a:solidFill>
                  <a:srgbClr val="262626"/>
                </a:solidFill>
              </a:rPr>
              <a:t>robot is in certain configurations that require extremely high joint rates to move at some nominal speed in Cartesian space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fix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Use </a:t>
            </a:r>
            <a:r>
              <a:rPr lang="en-GB" sz="1400" dirty="0" err="1" smtClean="0">
                <a:solidFill>
                  <a:srgbClr val="262626"/>
                </a:solidFill>
              </a:rPr>
              <a:t>movej</a:t>
            </a:r>
            <a:r>
              <a:rPr lang="en-GB" sz="1400" dirty="0" smtClean="0">
                <a:solidFill>
                  <a:srgbClr val="262626"/>
                </a:solidFill>
              </a:rPr>
              <a:t>() for movements close to singularities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If movement in </a:t>
            </a:r>
            <a:r>
              <a:rPr lang="en-GB" sz="1400" dirty="0" err="1" smtClean="0">
                <a:solidFill>
                  <a:srgbClr val="262626"/>
                </a:solidFill>
              </a:rPr>
              <a:t>Cartesion</a:t>
            </a:r>
            <a:r>
              <a:rPr lang="en-GB" sz="1400" dirty="0" smtClean="0">
                <a:solidFill>
                  <a:srgbClr val="262626"/>
                </a:solidFill>
              </a:rPr>
              <a:t> space is required, adjust waypoints accordingly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Modify application layout and adjust waypoints accordingly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Modify end-of-arm tooling by changing angle of the tool direction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Singularities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Program Troubleshooting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10</a:t>
            </a:r>
            <a:endParaRPr lang="en-S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Joint </a:t>
            </a:r>
            <a:r>
              <a:rPr lang="da-DK" dirty="0" smtClean="0">
                <a:latin typeface="+mj-lt"/>
              </a:rPr>
              <a:t>Limits</a:t>
            </a:r>
            <a:endParaRPr lang="da-DK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354099" y="532575"/>
            <a:ext cx="7963200" cy="45371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Error code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i="1" dirty="0" smtClean="0">
                <a:solidFill>
                  <a:srgbClr val="262626"/>
                </a:solidFill>
              </a:rPr>
              <a:t>C150A20: Protective Stop: </a:t>
            </a:r>
            <a:br>
              <a:rPr lang="en-GB" sz="1400" i="1" dirty="0" smtClean="0">
                <a:solidFill>
                  <a:srgbClr val="262626"/>
                </a:solidFill>
              </a:rPr>
            </a:br>
            <a:r>
              <a:rPr lang="en-GB" sz="1400" i="1" dirty="0" smtClean="0">
                <a:solidFill>
                  <a:srgbClr val="262626"/>
                </a:solidFill>
              </a:rPr>
              <a:t>Position close to joint limits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Cause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Indicates that one of the 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robot joints is at the limit 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of it’s range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fix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Open the Move tab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Check the move joint’s section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If any of the joints are at the 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end of the range rotate them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360 degrees back to the 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>centre of the range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Re-teach any </a:t>
            </a:r>
            <a:r>
              <a:rPr lang="en-GB" sz="1400" dirty="0" err="1" smtClean="0">
                <a:solidFill>
                  <a:srgbClr val="262626"/>
                </a:solidFill>
              </a:rPr>
              <a:t>MoveJ</a:t>
            </a:r>
            <a:r>
              <a:rPr lang="en-GB" sz="1400" dirty="0" smtClean="0">
                <a:solidFill>
                  <a:srgbClr val="262626"/>
                </a:solidFill>
              </a:rPr>
              <a:t> waypoints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48350" y="3695700"/>
            <a:ext cx="2597991" cy="238125"/>
          </a:xfrm>
          <a:prstGeom prst="rect">
            <a:avLst/>
          </a:prstGeom>
          <a:noFill/>
          <a:ln w="38100"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600" dirty="0"/>
              <a:t>You have </a:t>
            </a:r>
            <a:r>
              <a:rPr lang="en-US" sz="1600" dirty="0" smtClean="0"/>
              <a:t>30 minutes </a:t>
            </a:r>
            <a:r>
              <a:rPr lang="en-US" sz="1600" dirty="0"/>
              <a:t>to answer the </a:t>
            </a:r>
            <a:r>
              <a:rPr lang="en-US" sz="1600" dirty="0" smtClean="0"/>
              <a:t>questions.</a:t>
            </a:r>
          </a:p>
          <a:p>
            <a:pPr>
              <a:buClr>
                <a:srgbClr val="00628B"/>
              </a:buClr>
            </a:pPr>
            <a:r>
              <a:rPr lang="en-US" sz="1600" dirty="0" smtClean="0"/>
              <a:t>Questions </a:t>
            </a:r>
            <a:r>
              <a:rPr lang="en-US" sz="1600" dirty="0"/>
              <a:t>can have multiple </a:t>
            </a:r>
            <a:r>
              <a:rPr lang="en-US" sz="1600" dirty="0" smtClean="0"/>
              <a:t>answers, </a:t>
            </a:r>
            <a:r>
              <a:rPr lang="en-US" sz="1600" dirty="0"/>
              <a:t>so please review all the choices carefully before answering</a:t>
            </a:r>
            <a:r>
              <a:rPr lang="en-US" sz="1600" dirty="0" smtClean="0"/>
              <a:t>.</a:t>
            </a:r>
          </a:p>
          <a:p>
            <a:pPr>
              <a:buClr>
                <a:srgbClr val="00628B"/>
              </a:buClr>
            </a:pPr>
            <a:r>
              <a:rPr lang="en-US" sz="1600" dirty="0" smtClean="0"/>
              <a:t>Indicate </a:t>
            </a:r>
            <a:r>
              <a:rPr lang="en-US" sz="1600" dirty="0"/>
              <a:t>the right answer by ticking or circling the correct choices and filling in the blanks clearly where required</a:t>
            </a:r>
            <a:r>
              <a:rPr lang="en-US" sz="1600" dirty="0" smtClean="0"/>
              <a:t>.</a:t>
            </a:r>
          </a:p>
          <a:p>
            <a:pPr>
              <a:buClr>
                <a:srgbClr val="00628B"/>
              </a:buClr>
            </a:pPr>
            <a:r>
              <a:rPr lang="en-US" sz="1600" dirty="0" smtClean="0"/>
              <a:t>Feel </a:t>
            </a:r>
            <a:r>
              <a:rPr lang="en-US" sz="1600" dirty="0"/>
              <a:t>free to use any material available to you and avoid discussing with other examinees.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/>
          </a:p>
          <a:p>
            <a:pPr>
              <a:buClr>
                <a:srgbClr val="00628B"/>
              </a:buClr>
            </a:pPr>
            <a:r>
              <a:rPr lang="en-US" sz="1600" dirty="0" smtClean="0"/>
              <a:t>Good luck!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58" y="2472154"/>
            <a:ext cx="3913645" cy="26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da-DK" dirty="0">
                <a:latin typeface="+mj-lt"/>
              </a:rPr>
              <a:t>Script Code </a:t>
            </a:r>
            <a:r>
              <a:rPr lang="da-DK" dirty="0" smtClean="0">
                <a:latin typeface="+mj-lt"/>
              </a:rPr>
              <a:t>– Open file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Select Open button to open an existing .script file</a:t>
            </a: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541578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>
              <a:buClr>
                <a:srgbClr val="00628B"/>
              </a:buClr>
            </a:pPr>
            <a:r>
              <a:rPr lang="en-US" sz="1000" dirty="0" smtClean="0"/>
              <a:t>1</a:t>
            </a:r>
            <a:r>
              <a:rPr lang="en-US" sz="1000" dirty="0"/>
              <a:t>.	</a:t>
            </a:r>
            <a:r>
              <a:rPr lang="en-US" sz="900" dirty="0"/>
              <a:t>How do you accommodate for Center of Mass of payload being significantly </a:t>
            </a:r>
            <a:r>
              <a:rPr lang="en-US" sz="900"/>
              <a:t>different </a:t>
            </a:r>
            <a:r>
              <a:rPr lang="en-US" sz="900" smtClean="0"/>
              <a:t>from TCP?</a:t>
            </a:r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smtClean="0"/>
              <a:t>       Solution :- Use the script function:    </a:t>
            </a:r>
            <a:r>
              <a:rPr lang="en-US" sz="900" b="1" i="1" smtClean="0"/>
              <a:t>set_payload()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smtClean="0"/>
          </a:p>
          <a:p>
            <a:pPr>
              <a:buClr>
                <a:srgbClr val="00628B"/>
              </a:buClr>
            </a:pPr>
            <a:r>
              <a:rPr lang="en-US" sz="900" smtClean="0"/>
              <a:t>2</a:t>
            </a:r>
            <a:r>
              <a:rPr lang="en-US" sz="900" dirty="0"/>
              <a:t>.	What are the distance and angle units used in UR </a:t>
            </a:r>
            <a:r>
              <a:rPr lang="en-US" sz="900" dirty="0" smtClean="0"/>
              <a:t>scripting?</a:t>
            </a:r>
            <a:endParaRPr lang="en-US" sz="900" dirty="0"/>
          </a:p>
          <a:p>
            <a:pPr lvl="1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smtClean="0"/>
              <a:t>       </a:t>
            </a:r>
            <a:r>
              <a:rPr lang="en-US" sz="900" dirty="0" smtClean="0"/>
              <a:t>Distance </a:t>
            </a:r>
            <a:r>
              <a:rPr lang="en-US" sz="900" dirty="0"/>
              <a:t>: </a:t>
            </a:r>
            <a:r>
              <a:rPr lang="en-US" sz="900" dirty="0" smtClean="0"/>
              <a:t>   </a:t>
            </a:r>
            <a:r>
              <a:rPr lang="en-US" sz="900" b="1" i="1" dirty="0" smtClean="0"/>
              <a:t>meters</a:t>
            </a:r>
            <a:r>
              <a:rPr lang="en-US" sz="900" dirty="0" smtClean="0"/>
              <a:t> </a:t>
            </a:r>
            <a:r>
              <a:rPr lang="en-US" sz="900" dirty="0"/>
              <a:t>	Angle : </a:t>
            </a:r>
            <a:r>
              <a:rPr lang="en-US" sz="900" dirty="0" smtClean="0"/>
              <a:t>   </a:t>
            </a:r>
            <a:r>
              <a:rPr lang="en-US" sz="900" b="1" i="1" dirty="0" smtClean="0"/>
              <a:t>radians</a:t>
            </a:r>
            <a:r>
              <a:rPr lang="en-US" sz="900" dirty="0" smtClean="0"/>
              <a:t> 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buClr>
                <a:srgbClr val="00628B"/>
              </a:buClr>
            </a:pPr>
            <a:r>
              <a:rPr lang="en-US" sz="900" dirty="0"/>
              <a:t>3.	What port number is the Dashboard Server available on?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29999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30000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30001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What is the Dashboard Server?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q"/>
            </a:pPr>
            <a:endParaRPr lang="en-US" sz="900" dirty="0" smtClean="0"/>
          </a:p>
          <a:p>
            <a:pPr>
              <a:buClr>
                <a:srgbClr val="00628B"/>
              </a:buClr>
            </a:pPr>
            <a:r>
              <a:rPr lang="en-US" sz="900" dirty="0"/>
              <a:t>4.	How would you interface an HMI to the robot?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Use the Dashboard Server on port 29999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Use the secondary client interface on 30002 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You cannot bypass the Teach Pendant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(a) or (b)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e.	(</a:t>
            </a:r>
            <a:r>
              <a:rPr lang="en-US" sz="900" dirty="0"/>
              <a:t>b) and (c)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buClr>
                <a:srgbClr val="00628B"/>
              </a:buClr>
            </a:pPr>
            <a:r>
              <a:rPr lang="en-US" sz="900" dirty="0"/>
              <a:t>5.	The following considerations are important in making a complete risk assessment 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Degree of possible harm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Possibility of avoidance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Frequency/duration of exposure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How far the robot is from safety fencing &amp; </a:t>
            </a:r>
            <a:r>
              <a:rPr lang="en-US" sz="900"/>
              <a:t>the </a:t>
            </a:r>
            <a:r>
              <a:rPr lang="en-US" sz="900" smtClean="0"/>
              <a:t>number of </a:t>
            </a:r>
            <a:r>
              <a:rPr lang="en-US" sz="900" dirty="0"/>
              <a:t>sensors used</a:t>
            </a:r>
          </a:p>
          <a:p>
            <a:pPr marL="571500" lvl="1" indent="-171450"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(a)(b) and (c)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 Results</a:t>
            </a:r>
            <a:endParaRPr lang="en-SG" dirty="0">
              <a:latin typeface="+mj-lt"/>
            </a:endParaRPr>
          </a:p>
        </p:txBody>
      </p:sp>
      <p:pic>
        <p:nvPicPr>
          <p:cNvPr id="2051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8" y="888352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8" y="1389354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4" y="1878952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4" y="352425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483870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1000" dirty="0" smtClean="0"/>
              <a:t>6</a:t>
            </a:r>
            <a:r>
              <a:rPr lang="en-US" sz="1000" dirty="0"/>
              <a:t>.	</a:t>
            </a:r>
            <a:r>
              <a:rPr lang="en-US" sz="900" dirty="0"/>
              <a:t>Which </a:t>
            </a:r>
            <a:r>
              <a:rPr lang="en-US" sz="900" dirty="0" err="1"/>
              <a:t>URScript</a:t>
            </a:r>
            <a:r>
              <a:rPr lang="en-US" sz="900" dirty="0"/>
              <a:t> command can be used </a:t>
            </a:r>
            <a:r>
              <a:rPr lang="en-US" sz="900"/>
              <a:t>to </a:t>
            </a:r>
            <a:r>
              <a:rPr lang="en-US" sz="900" smtClean="0"/>
              <a:t>read the joint positions in radians?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</a:t>
            </a:r>
            <a:r>
              <a:rPr lang="en-US" sz="900"/>
              <a:t>	</a:t>
            </a:r>
            <a:r>
              <a:rPr lang="en-US" sz="900" smtClean="0"/>
              <a:t>get_actual_tcp_pose()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</a:t>
            </a:r>
            <a:r>
              <a:rPr lang="en-US" sz="900" dirty="0" err="1"/>
              <a:t>integer_to_binary_list</a:t>
            </a:r>
            <a:r>
              <a:rPr lang="en-US" sz="900" dirty="0"/>
              <a:t>()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</a:t>
            </a:r>
            <a:r>
              <a:rPr lang="en-US" sz="900"/>
              <a:t>	</a:t>
            </a:r>
            <a:r>
              <a:rPr lang="en-US" sz="900" smtClean="0"/>
              <a:t>socket_read_ascii_float()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</a:t>
            </a:r>
            <a:r>
              <a:rPr lang="en-US" sz="900"/>
              <a:t>	</a:t>
            </a:r>
            <a:r>
              <a:rPr lang="en-US" sz="900" smtClean="0"/>
              <a:t>get_actual_joint_positions()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7.	What does the third value in a pose variable correspond to?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Y rotation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Z rotation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Z position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X position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8.	What is the reference frame for the </a:t>
            </a:r>
            <a:r>
              <a:rPr lang="en-US" sz="900" dirty="0" err="1"/>
              <a:t>pose_add</a:t>
            </a:r>
            <a:r>
              <a:rPr lang="en-US" sz="900" dirty="0"/>
              <a:t>() </a:t>
            </a:r>
            <a:r>
              <a:rPr lang="en-US" sz="900" dirty="0" err="1"/>
              <a:t>URScript</a:t>
            </a:r>
            <a:r>
              <a:rPr lang="en-US" sz="900" dirty="0"/>
              <a:t> command?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The first pose argument given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The base frame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The second pose argument given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The photo frame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e.	None </a:t>
            </a:r>
            <a:r>
              <a:rPr lang="en-US" sz="900" dirty="0"/>
              <a:t>of the </a:t>
            </a:r>
            <a:r>
              <a:rPr lang="en-US" sz="900" dirty="0" smtClean="0"/>
              <a:t>above</a:t>
            </a:r>
          </a:p>
          <a:p>
            <a:pPr marL="400050" lvl="1" indent="0">
              <a:spcBef>
                <a:spcPts val="150"/>
              </a:spcBef>
              <a:buClr>
                <a:srgbClr val="99CC00"/>
              </a:buClr>
              <a:buNone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 smtClean="0"/>
              <a:t>9.</a:t>
            </a:r>
            <a:r>
              <a:rPr lang="en-US" sz="900" dirty="0"/>
              <a:t>	</a:t>
            </a:r>
            <a:r>
              <a:rPr lang="en-US" sz="900" dirty="0" smtClean="0"/>
              <a:t>When creating a custom feature, the position of origin of the feature frame is at: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a</a:t>
            </a:r>
            <a:r>
              <a:rPr lang="en-US" sz="900" dirty="0"/>
              <a:t>.	The third point in the feature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Halfway between the first and second points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The first point in the feature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The robot base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 marL="400050" lvl="1" indent="0">
              <a:buClr>
                <a:srgbClr val="99CC00"/>
              </a:buClr>
              <a:buNone/>
            </a:pPr>
            <a:endParaRPr lang="en-US" sz="900" dirty="0" smtClean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 Results</a:t>
            </a:r>
            <a:endParaRPr lang="en-SG" dirty="0">
              <a:latin typeface="+mj-lt"/>
            </a:endParaRPr>
          </a:p>
        </p:txBody>
      </p:sp>
      <p:pic>
        <p:nvPicPr>
          <p:cNvPr id="7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1334846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234950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334645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4" y="4627772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1000" dirty="0" smtClean="0"/>
              <a:t>10</a:t>
            </a:r>
            <a:r>
              <a:rPr lang="en-US" sz="1000" dirty="0"/>
              <a:t>.	</a:t>
            </a:r>
            <a:r>
              <a:rPr lang="en-US" sz="900" dirty="0" smtClean="0"/>
              <a:t>The </a:t>
            </a:r>
            <a:r>
              <a:rPr lang="en-US" sz="900" dirty="0"/>
              <a:t>difference </a:t>
            </a:r>
            <a:r>
              <a:rPr lang="en-US" sz="900" dirty="0" smtClean="0"/>
              <a:t>between an </a:t>
            </a:r>
            <a:r>
              <a:rPr lang="en-US" sz="900" dirty="0"/>
              <a:t>installation variable and a program variable </a:t>
            </a:r>
            <a:r>
              <a:rPr lang="en-US" sz="900" dirty="0" smtClean="0"/>
              <a:t>is: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An installation variable contains all the information about where and how the robot is installed, but a program variable does not.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A program variable value is saved between program executions and robot restarts, where as an installation variable is not.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An installation variable value is saved between program executions and robot restarts, where as a program variable is not.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There is no difference.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They are spelt differently.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 smtClean="0"/>
              <a:t>11</a:t>
            </a:r>
            <a:r>
              <a:rPr lang="en-US" sz="900" dirty="0"/>
              <a:t>.	To use the </a:t>
            </a:r>
            <a:r>
              <a:rPr lang="en-US" sz="900" dirty="0" err="1"/>
              <a:t>set_tcp</a:t>
            </a:r>
            <a:r>
              <a:rPr lang="en-US" sz="900" dirty="0"/>
              <a:t>() </a:t>
            </a:r>
            <a:r>
              <a:rPr lang="en-US" sz="900" dirty="0" err="1"/>
              <a:t>URScript</a:t>
            </a:r>
            <a:r>
              <a:rPr lang="en-US" sz="900" dirty="0"/>
              <a:t> command in a program, you must first: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Set the payload to 0.0kg in the installation tab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Create a new line feature in the installation tab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Set the base feature as variable in the installation tab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Move the robot to the home position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above.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12.	The length of a Modbus register is: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4 bits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1 byte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16 bits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32 bits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13.	The password you need to use to connect to the robot FTP server is: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Admin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123456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</a:t>
            </a:r>
            <a:r>
              <a:rPr lang="en-US" sz="900" dirty="0" err="1"/>
              <a:t>easybot</a:t>
            </a:r>
            <a:endParaRPr lang="en-US" sz="900" dirty="0"/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terminator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</a:t>
            </a:r>
            <a:r>
              <a:rPr lang="en-US" sz="900" dirty="0" err="1"/>
              <a:t>ur</a:t>
            </a:r>
            <a:endParaRPr lang="en-US" sz="9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 Results</a:t>
            </a:r>
            <a:endParaRPr lang="en-SG" dirty="0">
              <a:latin typeface="+mj-lt"/>
            </a:endParaRPr>
          </a:p>
        </p:txBody>
      </p:sp>
      <p:pic>
        <p:nvPicPr>
          <p:cNvPr id="7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121920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266700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" y="3495675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4627772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 smtClean="0"/>
              <a:t>14</a:t>
            </a:r>
            <a:r>
              <a:rPr lang="en-US" sz="900" dirty="0"/>
              <a:t>.	How many client interfaces are there (not including dashboard server)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a.	5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b.	3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c.	1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d.	18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 smtClean="0"/>
              <a:t>e.	0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15.	When using the </a:t>
            </a:r>
            <a:r>
              <a:rPr lang="en-US" sz="900" dirty="0" err="1"/>
              <a:t>socket_open</a:t>
            </a:r>
            <a:r>
              <a:rPr lang="en-US" sz="900" dirty="0"/>
              <a:t>() </a:t>
            </a:r>
            <a:r>
              <a:rPr lang="en-US" sz="900" dirty="0" err="1"/>
              <a:t>URScript</a:t>
            </a:r>
            <a:r>
              <a:rPr lang="en-US" sz="900" dirty="0"/>
              <a:t> command, when should you use the </a:t>
            </a:r>
            <a:r>
              <a:rPr lang="en-US" sz="900" dirty="0" err="1"/>
              <a:t>socket_name</a:t>
            </a:r>
            <a:r>
              <a:rPr lang="en-US" sz="900" dirty="0"/>
              <a:t> parameter?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Always, the command will not work if the socket is not named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When there are multiple sockets opened in a single program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When the port number is higher than 45000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Never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When the socket is feeling lonely</a:t>
            </a:r>
          </a:p>
          <a:p>
            <a:pPr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16.	What action should be taken to deal with the warning “High Measured Force”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Check TCP/Payload settings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Reduce acceleration parameters in the program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Stop, drop and roll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Reduce the length of the program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</a:t>
            </a:r>
            <a:r>
              <a:rPr lang="en-US" sz="900" dirty="0" smtClean="0"/>
              <a:t>(a</a:t>
            </a:r>
            <a:r>
              <a:rPr lang="en-US" sz="900" dirty="0"/>
              <a:t>) and </a:t>
            </a:r>
            <a:r>
              <a:rPr lang="en-US" sz="900" dirty="0" smtClean="0"/>
              <a:t>(b</a:t>
            </a:r>
            <a:r>
              <a:rPr lang="en-US" sz="900" dirty="0"/>
              <a:t>)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17.	When using </a:t>
            </a:r>
            <a:r>
              <a:rPr lang="en-US" sz="900" dirty="0" err="1"/>
              <a:t>socket_read_ascii_float</a:t>
            </a:r>
            <a:r>
              <a:rPr lang="en-US" sz="900" dirty="0"/>
              <a:t>(), the first value in the returned list corresponds to: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The first float sent by the server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The last float sent by the server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The name of the server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The number of floats sent by the server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None of the above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 Results</a:t>
            </a:r>
            <a:endParaRPr lang="en-SG" dirty="0">
              <a:latin typeface="+mj-lt"/>
            </a:endParaRPr>
          </a:p>
        </p:txBody>
      </p:sp>
      <p:pic>
        <p:nvPicPr>
          <p:cNvPr id="7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64" y="104119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217805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89" y="3813175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1" y="4776682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training 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11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0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 smtClean="0"/>
              <a:t>18</a:t>
            </a:r>
            <a:r>
              <a:rPr lang="en-US" sz="900" dirty="0"/>
              <a:t>.	In a program, if a variable is first assigned an integer value, then later in the program assigned a string value, what will happen?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The program will run without problem, variable types are dynamic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A type error will occur, as a variable already defined as an integer cannot be changed to a string.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A new thread will be created in the program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A second variable will be created containing the string value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The variable will become a </a:t>
            </a:r>
            <a:r>
              <a:rPr lang="en-US" sz="900" dirty="0" err="1"/>
              <a:t>Stringteger</a:t>
            </a:r>
            <a:endParaRPr lang="en-US" sz="900" dirty="0"/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19.	How can </a:t>
            </a:r>
            <a:r>
              <a:rPr lang="en-US" sz="900" dirty="0" smtClean="0"/>
              <a:t>position data </a:t>
            </a:r>
            <a:r>
              <a:rPr lang="en-US" sz="900" dirty="0"/>
              <a:t>be transferred from vision camera to robot?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Using Ethernet socket communication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Using digital I/O’s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Using Modbus registers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All of the above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(a) and (c)</a:t>
            </a:r>
          </a:p>
          <a:p>
            <a:pPr>
              <a:spcBef>
                <a:spcPts val="150"/>
              </a:spcBef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900" dirty="0" smtClean="0"/>
          </a:p>
          <a:p>
            <a:pPr>
              <a:spcBef>
                <a:spcPts val="150"/>
              </a:spcBef>
              <a:buClr>
                <a:srgbClr val="00628B"/>
              </a:buClr>
            </a:pPr>
            <a:r>
              <a:rPr lang="en-US" sz="900" dirty="0"/>
              <a:t>20.	Which </a:t>
            </a:r>
            <a:r>
              <a:rPr lang="en-US" sz="900" dirty="0" err="1"/>
              <a:t>URscript</a:t>
            </a:r>
            <a:r>
              <a:rPr lang="en-US" sz="900" dirty="0"/>
              <a:t> command(s) is used for </a:t>
            </a:r>
            <a:r>
              <a:rPr lang="en-US" sz="900" dirty="0" smtClean="0"/>
              <a:t>calculating </a:t>
            </a:r>
            <a:r>
              <a:rPr lang="en-US" sz="900" dirty="0"/>
              <a:t>the Cartesian distance between two poses?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a.	</a:t>
            </a:r>
            <a:r>
              <a:rPr lang="en-US" sz="900" dirty="0" err="1"/>
              <a:t>pose_inv</a:t>
            </a:r>
            <a:r>
              <a:rPr lang="en-US" sz="900" dirty="0"/>
              <a:t>()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b.	</a:t>
            </a:r>
            <a:r>
              <a:rPr lang="en-US" sz="900" dirty="0" err="1"/>
              <a:t>get_target_tcp_pose</a:t>
            </a:r>
            <a:r>
              <a:rPr lang="en-US" sz="900" dirty="0"/>
              <a:t>()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c.	</a:t>
            </a:r>
            <a:r>
              <a:rPr lang="en-US" sz="900" dirty="0" err="1"/>
              <a:t>pose_sub</a:t>
            </a:r>
            <a:r>
              <a:rPr lang="en-US" sz="900" dirty="0"/>
              <a:t>()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d.	</a:t>
            </a:r>
            <a:r>
              <a:rPr lang="en-US" sz="900" dirty="0" err="1"/>
              <a:t>pose_dist</a:t>
            </a:r>
            <a:r>
              <a:rPr lang="en-US" sz="900" dirty="0"/>
              <a:t>()</a:t>
            </a:r>
          </a:p>
          <a:p>
            <a:pPr marL="571500" lvl="1" indent="-171450"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r>
              <a:rPr lang="en-US" sz="900" dirty="0"/>
              <a:t>e.	All of the above</a:t>
            </a:r>
          </a:p>
          <a:p>
            <a:pPr>
              <a:spcBef>
                <a:spcPts val="150"/>
              </a:spcBef>
              <a:buClr>
                <a:srgbClr val="00628B"/>
              </a:buClr>
              <a:buFont typeface="Wingdings" panose="05000000000000000000" pitchFamily="2" charset="2"/>
              <a:buChar char="q"/>
            </a:pPr>
            <a:endParaRPr lang="en-US" sz="1000" dirty="0" smtClean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Examination Results</a:t>
            </a:r>
            <a:endParaRPr lang="en-SG" dirty="0">
              <a:latin typeface="+mj-lt"/>
            </a:endParaRPr>
          </a:p>
        </p:txBody>
      </p:sp>
      <p:pic>
        <p:nvPicPr>
          <p:cNvPr id="7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104119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265430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rmu\AppData\Local\Microsoft\Windows\Temporary Internet Files\Content.IE5\D4WV4X2U\large-Tick-Mark-Check-Correct-Choose-Accurate-166.6-13398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" y="3663950"/>
            <a:ext cx="121120" cy="13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9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 smtClean="0"/>
              <a:t>Change log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smtClean="0"/>
              <a:t>14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32555"/>
              </p:ext>
            </p:extLst>
          </p:nvPr>
        </p:nvGraphicFramePr>
        <p:xfrm>
          <a:off x="1542256" y="733108"/>
          <a:ext cx="6276975" cy="585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498"/>
                <a:gridCol w="964682"/>
                <a:gridCol w="648812"/>
                <a:gridCol w="648812"/>
                <a:gridCol w="3146171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effectLst/>
                        </a:rPr>
                        <a:t>Date</a:t>
                      </a:r>
                      <a:endParaRPr lang="en-US" sz="11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Revision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a-DK" sz="1100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Initials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Action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Changes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03/06-2016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3.3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a-DK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PLN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effectLst/>
                        </a:rPr>
                        <a:t>Changed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</a:t>
                      </a:r>
                      <a:r>
                        <a:rPr lang="en-GB" sz="11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112-115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a-DK" sz="11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Changed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Screenshots</a:t>
                      </a:r>
                      <a:r>
                        <a:rPr lang="da-DK" sz="11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to 3.3 image</a:t>
                      </a:r>
                      <a:endParaRPr lang="en-US" sz="1100" noProof="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5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da-DK" dirty="0">
                <a:latin typeface="+mj-lt"/>
              </a:rPr>
              <a:t>Script Code - O</a:t>
            </a:r>
            <a:r>
              <a:rPr lang="da-DK" dirty="0" smtClean="0">
                <a:latin typeface="+mj-lt"/>
              </a:rPr>
              <a:t>pen file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The Filter will automatically show all .script file.</a:t>
            </a:r>
            <a:br>
              <a:rPr lang="en-US" sz="1600" dirty="0" smtClean="0">
                <a:solidFill>
                  <a:srgbClr val="262626"/>
                </a:solidFill>
              </a:rPr>
            </a:b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Older version may not, so you have you select All in Filter</a:t>
            </a:r>
            <a:br>
              <a:rPr lang="en-US" sz="1600" dirty="0" smtClean="0">
                <a:solidFill>
                  <a:srgbClr val="262626"/>
                </a:solidFill>
              </a:rPr>
            </a:b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Select Open when finished</a:t>
            </a: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US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4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da-DK" dirty="0">
                <a:latin typeface="+mj-lt"/>
              </a:rPr>
              <a:t>Script Code </a:t>
            </a:r>
            <a:r>
              <a:rPr lang="da-DK" dirty="0" smtClean="0">
                <a:latin typeface="+mj-lt"/>
              </a:rPr>
              <a:t>– </a:t>
            </a:r>
            <a:r>
              <a:rPr lang="en-US" dirty="0" smtClean="0">
                <a:latin typeface="+mj-lt"/>
              </a:rPr>
              <a:t>Create</a:t>
            </a:r>
            <a:r>
              <a:rPr lang="da-DK" dirty="0" smtClean="0">
                <a:latin typeface="+mj-lt"/>
              </a:rPr>
              <a:t> new file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Insert </a:t>
            </a:r>
            <a:r>
              <a:rPr lang="en-US" sz="1600" dirty="0">
                <a:solidFill>
                  <a:srgbClr val="262626"/>
                </a:solidFill>
              </a:rPr>
              <a:t>three new lines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>
                <a:solidFill>
                  <a:srgbClr val="262626"/>
                </a:solidFill>
              </a:rPr>
              <a:t>Write script code for</a:t>
            </a:r>
            <a:br>
              <a:rPr lang="en-US" sz="1600" dirty="0">
                <a:solidFill>
                  <a:srgbClr val="262626"/>
                </a:solidFill>
              </a:rPr>
            </a:br>
            <a:r>
              <a:rPr lang="en-US" sz="1600" dirty="0">
                <a:solidFill>
                  <a:srgbClr val="262626"/>
                </a:solidFill>
              </a:rPr>
              <a:t>each line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>
                <a:solidFill>
                  <a:srgbClr val="262626"/>
                </a:solidFill>
              </a:rPr>
              <a:t>Save &amp; Exit</a:t>
            </a: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1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5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77877"/>
          </a:xfrm>
        </p:spPr>
        <p:txBody>
          <a:bodyPr/>
          <a:lstStyle/>
          <a:p>
            <a:r>
              <a:rPr lang="da-DK" dirty="0">
                <a:latin typeface="+mj-lt"/>
              </a:rPr>
              <a:t>Script Code - File</a:t>
            </a:r>
          </a:p>
          <a:p>
            <a:endParaRPr lang="en-SG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30364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Run </a:t>
            </a:r>
            <a:r>
              <a:rPr lang="en-US" sz="1600" dirty="0">
                <a:solidFill>
                  <a:srgbClr val="262626"/>
                </a:solidFill>
              </a:rPr>
              <a:t>program</a:t>
            </a:r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2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535724"/>
            <a:ext cx="6614593" cy="390292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 </a:t>
            </a:r>
            <a:r>
              <a:rPr lang="en-US" sz="1800" dirty="0" smtClean="0">
                <a:solidFill>
                  <a:srgbClr val="262626"/>
                </a:solidFill>
              </a:rPr>
              <a:t>A </a:t>
            </a:r>
            <a:r>
              <a:rPr lang="en-US" sz="1800" dirty="0">
                <a:solidFill>
                  <a:srgbClr val="262626"/>
                </a:solidFill>
              </a:rPr>
              <a:t>function in script is declared as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262626"/>
                </a:solidFill>
              </a:rPr>
              <a:t>def</a:t>
            </a:r>
            <a:r>
              <a:rPr lang="en-US" sz="1400" dirty="0">
                <a:solidFill>
                  <a:srgbClr val="262626"/>
                </a:solidFill>
              </a:rPr>
              <a:t> name()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script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end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 A </a:t>
            </a:r>
            <a:r>
              <a:rPr lang="en-US" sz="1800" dirty="0">
                <a:solidFill>
                  <a:srgbClr val="262626"/>
                </a:solidFill>
              </a:rPr>
              <a:t>function can take argument and return processed argument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262626"/>
                </a:solidFill>
              </a:rPr>
              <a:t>def</a:t>
            </a:r>
            <a:r>
              <a:rPr lang="en-US" sz="1400" dirty="0">
                <a:solidFill>
                  <a:srgbClr val="262626"/>
                </a:solidFill>
              </a:rPr>
              <a:t> name(argument)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…</a:t>
            </a:r>
          </a:p>
          <a:p>
            <a:pPr lvl="2" defTabSz="457200">
              <a:spcBef>
                <a:spcPts val="0"/>
              </a:spcBef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return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end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A function can be called multiple times within a program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4"/>
            <a:ext cx="4031623" cy="202830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Script Code - Functions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4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77877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Script Code - Functions</a:t>
            </a: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8" y="895812"/>
            <a:ext cx="2871268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Function </a:t>
            </a:r>
            <a:r>
              <a:rPr lang="en-US" sz="1800" dirty="0">
                <a:solidFill>
                  <a:srgbClr val="262626"/>
                </a:solidFill>
              </a:rPr>
              <a:t>that adds </a:t>
            </a:r>
            <a:r>
              <a:rPr lang="en-US" sz="1800" dirty="0" smtClean="0">
                <a:solidFill>
                  <a:srgbClr val="262626"/>
                </a:solidFill>
              </a:rPr>
              <a:t>two values and returns result</a:t>
            </a:r>
            <a:endParaRPr lang="en-US" sz="18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2400" dirty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Create script file </a:t>
            </a:r>
            <a:r>
              <a:rPr lang="en-US" sz="1400" dirty="0" smtClean="0">
                <a:solidFill>
                  <a:srgbClr val="262626"/>
                </a:solidFill>
              </a:rPr>
              <a:t>with function</a:t>
            </a:r>
            <a:endParaRPr lang="en-US" sz="1400" dirty="0">
              <a:solidFill>
                <a:srgbClr val="262626"/>
              </a:solidFill>
            </a:endParaRP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en-US" sz="1200" dirty="0">
                <a:solidFill>
                  <a:srgbClr val="262626"/>
                </a:solidFill>
              </a:rPr>
              <a:t>Give function a name</a:t>
            </a: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en-US" sz="1200" dirty="0">
                <a:solidFill>
                  <a:srgbClr val="262626"/>
                </a:solidFill>
              </a:rPr>
              <a:t>Define two arguments</a:t>
            </a:r>
          </a:p>
          <a:p>
            <a:pPr marL="857250" lvl="2" indent="0" defTabSz="457200">
              <a:spcBef>
                <a:spcPts val="0"/>
              </a:spcBef>
              <a:buClr>
                <a:srgbClr val="00628B"/>
              </a:buClr>
            </a:pPr>
            <a:r>
              <a:rPr lang="en-US" sz="1200" dirty="0">
                <a:solidFill>
                  <a:srgbClr val="262626"/>
                </a:solidFill>
              </a:rPr>
              <a:t>Insert return</a:t>
            </a: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Declare </a:t>
            </a:r>
            <a:r>
              <a:rPr lang="en-US" sz="1800" dirty="0">
                <a:solidFill>
                  <a:srgbClr val="262626"/>
                </a:solidFill>
              </a:rPr>
              <a:t>two </a:t>
            </a:r>
            <a:r>
              <a:rPr lang="en-US" sz="1800" dirty="0" smtClean="0">
                <a:solidFill>
                  <a:srgbClr val="262626"/>
                </a:solidFill>
              </a:rPr>
              <a:t>variables with </a:t>
            </a:r>
            <a:r>
              <a:rPr lang="en-US" sz="1800" dirty="0">
                <a:solidFill>
                  <a:srgbClr val="262626"/>
                </a:solidFill>
              </a:rPr>
              <a:t>operator input</a:t>
            </a: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Declare </a:t>
            </a:r>
            <a:r>
              <a:rPr lang="en-US" sz="1800" dirty="0">
                <a:solidFill>
                  <a:srgbClr val="262626"/>
                </a:solidFill>
              </a:rPr>
              <a:t>variable </a:t>
            </a:r>
            <a:r>
              <a:rPr lang="en-US" sz="1800" dirty="0" smtClean="0">
                <a:solidFill>
                  <a:srgbClr val="262626"/>
                </a:solidFill>
              </a:rPr>
              <a:t>and assign </a:t>
            </a:r>
            <a:r>
              <a:rPr lang="en-US" sz="1800" dirty="0">
                <a:solidFill>
                  <a:srgbClr val="262626"/>
                </a:solidFill>
              </a:rPr>
              <a:t>the function incl.</a:t>
            </a:r>
            <a:br>
              <a:rPr lang="en-US" sz="1800" dirty="0">
                <a:solidFill>
                  <a:srgbClr val="262626"/>
                </a:solidFill>
              </a:rPr>
            </a:br>
            <a:r>
              <a:rPr lang="en-US" sz="1800" dirty="0">
                <a:solidFill>
                  <a:srgbClr val="262626"/>
                </a:solidFill>
              </a:rPr>
              <a:t>arguments</a:t>
            </a:r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da-DK" dirty="0">
                <a:latin typeface="+mj-lt"/>
              </a:rPr>
              <a:t>Client Interfaces</a:t>
            </a: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6967017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Script codes can be sent directly to the controller over Ethernet from an external machine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3 client interfaces running automatically at boot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Explained later in client interfaces section</a:t>
            </a:r>
          </a:p>
        </p:txBody>
      </p:sp>
    </p:spTree>
    <p:extLst>
      <p:ext uri="{BB962C8B-B14F-4D97-AF65-F5344CB8AC3E}">
        <p14:creationId xmlns:p14="http://schemas.microsoft.com/office/powerpoint/2010/main" val="3954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err="1" smtClean="0"/>
              <a:t>URScript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1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</a:t>
            </a: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6967017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Write a short </a:t>
            </a:r>
            <a:r>
              <a:rPr lang="en-US" sz="1800" dirty="0" err="1">
                <a:solidFill>
                  <a:srgbClr val="262626"/>
                </a:solidFill>
              </a:rPr>
              <a:t>URScript</a:t>
            </a:r>
            <a:r>
              <a:rPr lang="en-US" sz="1800" dirty="0">
                <a:solidFill>
                  <a:srgbClr val="262626"/>
                </a:solidFill>
              </a:rPr>
              <a:t> file that: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Defines a function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Receives an argument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Processes the received value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Returns the processed value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Load this file into a program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Call function from assignment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Execute program 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View results</a:t>
            </a:r>
          </a:p>
        </p:txBody>
      </p:sp>
    </p:spTree>
    <p:extLst>
      <p:ext uri="{BB962C8B-B14F-4D97-AF65-F5344CB8AC3E}">
        <p14:creationId xmlns:p14="http://schemas.microsoft.com/office/powerpoint/2010/main" val="4675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Welcome</a:t>
            </a:r>
            <a:r>
              <a:rPr lang="da-DK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 </a:t>
            </a: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to </a:t>
            </a:r>
            <a:r>
              <a:rPr lang="da-DK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Advanced Training</a:t>
            </a:r>
            <a: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>
          <a:xfrm>
            <a:off x="1371599" y="2556484"/>
            <a:ext cx="7515013" cy="785174"/>
          </a:xfrm>
        </p:spPr>
        <p:txBody>
          <a:bodyPr>
            <a:normAutofit fontScale="25000" lnSpcReduction="20000"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600" dirty="0" smtClean="0"/>
              <a:t>A practical hands-on experience</a:t>
            </a: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600" dirty="0" smtClean="0"/>
              <a:t>USB stick with simulator</a:t>
            </a: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6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600" dirty="0"/>
              <a:t>30 min. multi-choice examination at end of training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279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394" y="147853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29819" y="147853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Variables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</a:t>
            </a:r>
            <a:r>
              <a:rPr lang="da-DK" dirty="0" smtClean="0">
                <a:latin typeface="+mj-lt"/>
              </a:rPr>
              <a:t> is a Variable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7" y="895812"/>
            <a:ext cx="4442893" cy="354283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Variable is a storage location (container)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Content of  container can change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Variables are read and write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Value can be overwritten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Value can be read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Variable can be compared with</a:t>
            </a:r>
            <a:br>
              <a:rPr lang="en-SG" sz="1400" dirty="0" smtClean="0">
                <a:solidFill>
                  <a:srgbClr val="262626"/>
                </a:solidFill>
              </a:rPr>
            </a:br>
            <a:r>
              <a:rPr lang="en-SG" sz="1400" dirty="0" smtClean="0">
                <a:solidFill>
                  <a:srgbClr val="262626"/>
                </a:solidFill>
              </a:rPr>
              <a:t>other variable or sensor state</a:t>
            </a:r>
            <a:endParaRPr lang="en-SG" sz="1400" dirty="0">
              <a:solidFill>
                <a:srgbClr val="26262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</a:t>
            </a:r>
            <a:r>
              <a:rPr lang="da-DK" i="1" dirty="0" smtClean="0">
                <a:solidFill>
                  <a:schemeClr val="bg1"/>
                </a:solidFill>
              </a:rPr>
              <a:t>Training</a:t>
            </a: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  <p:pic>
        <p:nvPicPr>
          <p:cNvPr id="10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0" y="1921332"/>
            <a:ext cx="4704786" cy="26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Variable Types</a:t>
            </a:r>
            <a:endParaRPr lang="da-DK" dirty="0">
              <a:latin typeface="+mj-lt"/>
            </a:endParaRPr>
          </a:p>
          <a:p>
            <a:endParaRPr lang="en-SG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</a:t>
            </a:r>
            <a:r>
              <a:rPr lang="da-DK" i="1" dirty="0" smtClean="0">
                <a:solidFill>
                  <a:schemeClr val="bg1"/>
                </a:solidFill>
              </a:rPr>
              <a:t>Training</a:t>
            </a: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299922"/>
              </p:ext>
            </p:extLst>
          </p:nvPr>
        </p:nvGraphicFramePr>
        <p:xfrm>
          <a:off x="1034521" y="1934398"/>
          <a:ext cx="7200000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800" dirty="0" err="1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boolean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true/false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err="1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integer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whole number (32 bit)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err="1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floating</a:t>
                      </a:r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 point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real number (decimal)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err="1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string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text (ASCII</a:t>
                      </a:r>
                      <a:r>
                        <a:rPr lang="da-DK" sz="1800" baseline="0" smtClean="0"/>
                        <a:t> characters)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pose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position variable p[x,y,z,rx,ry,rz]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list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dirty="0" smtClean="0"/>
                        <a:t>array of variables</a:t>
                      </a:r>
                      <a:endParaRPr lang="da-DK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934770"/>
              </p:ext>
            </p:extLst>
          </p:nvPr>
        </p:nvGraphicFramePr>
        <p:xfrm>
          <a:off x="1033200" y="1465200"/>
          <a:ext cx="720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800" b="1" dirty="0" smtClean="0"/>
                        <a:t>var type</a:t>
                      </a:r>
                      <a:endParaRPr lang="da-DK" sz="18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b="1" dirty="0" err="1" smtClean="0"/>
                        <a:t>value</a:t>
                      </a:r>
                      <a:endParaRPr lang="da-DK" sz="1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9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510327"/>
          </a:xfrm>
        </p:spPr>
        <p:txBody>
          <a:bodyPr/>
          <a:lstStyle/>
          <a:p>
            <a:r>
              <a:rPr lang="en-SG" dirty="0">
                <a:latin typeface="+mj-lt"/>
              </a:rPr>
              <a:t>Variable Types</a:t>
            </a:r>
            <a:endParaRPr lang="da-DK" dirty="0">
              <a:latin typeface="+mj-lt"/>
            </a:endParaRPr>
          </a:p>
          <a:p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Training</a:t>
            </a:r>
            <a:endParaRPr lang="da-DK" i="1" dirty="0" smtClean="0">
              <a:solidFill>
                <a:schemeClr val="bg1"/>
              </a:solidFill>
            </a:endParaRP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  <p:graphicFrame>
        <p:nvGraphicFramePr>
          <p:cNvPr id="11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03295"/>
              </p:ext>
            </p:extLst>
          </p:nvPr>
        </p:nvGraphicFramePr>
        <p:xfrm>
          <a:off x="1033200" y="1975413"/>
          <a:ext cx="720000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800" dirty="0" err="1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local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smtClean="0"/>
                        <a:t>program</a:t>
                      </a:r>
                      <a:endParaRPr lang="da-DK" sz="18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8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global</a:t>
                      </a:r>
                      <a:endParaRPr lang="da-DK" sz="18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dirty="0" smtClean="0"/>
                        <a:t>installation</a:t>
                      </a:r>
                      <a:endParaRPr lang="da-DK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998522"/>
              </p:ext>
            </p:extLst>
          </p:nvPr>
        </p:nvGraphicFramePr>
        <p:xfrm>
          <a:off x="1033200" y="1464150"/>
          <a:ext cx="7200000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000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800" b="1" dirty="0" err="1" smtClean="0"/>
                        <a:t>scope</a:t>
                      </a:r>
                      <a:endParaRPr lang="da-DK" sz="18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800" b="1" dirty="0" smtClean="0"/>
                        <a:t>location</a:t>
                      </a:r>
                      <a:endParaRPr lang="da-DK" sz="1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Pladsholder til indhold 2"/>
          <p:cNvSpPr txBox="1">
            <a:spLocks/>
          </p:cNvSpPr>
          <p:nvPr/>
        </p:nvSpPr>
        <p:spPr>
          <a:xfrm>
            <a:off x="433907" y="2717093"/>
            <a:ext cx="8012434" cy="172155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SG" sz="1400" dirty="0">
              <a:solidFill>
                <a:srgbClr val="26262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0457" y="2825116"/>
            <a:ext cx="4572000" cy="2185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62626"/>
                </a:solidFill>
              </a:rPr>
              <a:t>Local variables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Declared</a:t>
            </a:r>
            <a:r>
              <a:rPr lang="da-DK" sz="1400" dirty="0">
                <a:solidFill>
                  <a:srgbClr val="262626"/>
                </a:solidFill>
              </a:rPr>
              <a:t> in program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Accessible</a:t>
            </a:r>
            <a:r>
              <a:rPr lang="da-DK" sz="1400" dirty="0">
                <a:solidFill>
                  <a:srgbClr val="262626"/>
                </a:solidFill>
              </a:rPr>
              <a:t> from same program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Value cleared at power </a:t>
            </a:r>
            <a:r>
              <a:rPr lang="da-DK" sz="1400" dirty="0" err="1">
                <a:solidFill>
                  <a:srgbClr val="262626"/>
                </a:solidFill>
              </a:rPr>
              <a:t>down</a:t>
            </a:r>
            <a:endParaRPr lang="en-GB" sz="14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dirty="0">
                <a:solidFill>
                  <a:srgbClr val="262626"/>
                </a:solidFill>
              </a:rPr>
              <a:t>Global variables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Declared</a:t>
            </a:r>
            <a:r>
              <a:rPr lang="da-DK" sz="1400" dirty="0">
                <a:solidFill>
                  <a:srgbClr val="262626"/>
                </a:solidFill>
              </a:rPr>
              <a:t> in Installation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Accessible</a:t>
            </a:r>
            <a:r>
              <a:rPr lang="da-DK" sz="1400" dirty="0">
                <a:solidFill>
                  <a:srgbClr val="262626"/>
                </a:solidFill>
              </a:rPr>
              <a:t> from programs </a:t>
            </a:r>
            <a:r>
              <a:rPr lang="da-DK" sz="1400" dirty="0" err="1">
                <a:solidFill>
                  <a:srgbClr val="262626"/>
                </a:solidFill>
              </a:rPr>
              <a:t>using</a:t>
            </a:r>
            <a:r>
              <a:rPr lang="da-DK" sz="1400" dirty="0">
                <a:solidFill>
                  <a:srgbClr val="262626"/>
                </a:solidFill>
              </a:rPr>
              <a:t> same Installation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Value </a:t>
            </a:r>
            <a:r>
              <a:rPr lang="da-DK" sz="1400" dirty="0" err="1">
                <a:solidFill>
                  <a:srgbClr val="262626"/>
                </a:solidFill>
              </a:rPr>
              <a:t>stored</a:t>
            </a:r>
            <a:r>
              <a:rPr lang="da-DK" sz="1400" dirty="0">
                <a:solidFill>
                  <a:srgbClr val="262626"/>
                </a:solidFill>
              </a:rPr>
              <a:t> in file on disk</a:t>
            </a: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How to insert a variable</a:t>
            </a:r>
            <a:endParaRPr lang="en-SG" dirty="0"/>
          </a:p>
        </p:txBody>
      </p:sp>
      <p:grpSp>
        <p:nvGrpSpPr>
          <p:cNvPr id="6" name="Gruppe 1"/>
          <p:cNvGrpSpPr/>
          <p:nvPr/>
        </p:nvGrpSpPr>
        <p:grpSpPr>
          <a:xfrm>
            <a:off x="3470400" y="806400"/>
            <a:ext cx="5241600" cy="3960000"/>
            <a:chOff x="1584345" y="2154708"/>
            <a:chExt cx="5717225" cy="428857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84345" y="2154708"/>
              <a:ext cx="5717225" cy="42885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ktangel 3"/>
            <p:cNvSpPr/>
            <p:nvPr/>
          </p:nvSpPr>
          <p:spPr>
            <a:xfrm>
              <a:off x="4764063" y="2550646"/>
              <a:ext cx="609215" cy="144000"/>
            </a:xfrm>
            <a:prstGeom prst="rect">
              <a:avLst/>
            </a:prstGeom>
            <a:noFill/>
            <a:ln w="3175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Rektangel 4"/>
            <p:cNvSpPr/>
            <p:nvPr/>
          </p:nvSpPr>
          <p:spPr>
            <a:xfrm>
              <a:off x="2991823" y="3691293"/>
              <a:ext cx="990000" cy="198000"/>
            </a:xfrm>
            <a:prstGeom prst="rect">
              <a:avLst/>
            </a:prstGeom>
            <a:noFill/>
            <a:ln w="3810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Rektangel 5"/>
            <p:cNvSpPr/>
            <p:nvPr/>
          </p:nvSpPr>
          <p:spPr>
            <a:xfrm>
              <a:off x="4381445" y="3691293"/>
              <a:ext cx="2772000" cy="198000"/>
            </a:xfrm>
            <a:prstGeom prst="rect">
              <a:avLst/>
            </a:prstGeom>
            <a:noFill/>
            <a:ln w="3810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8" y="813600"/>
            <a:ext cx="3215112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Assignment command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Define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en-SG" sz="1400" dirty="0" smtClean="0">
                <a:solidFill>
                  <a:srgbClr val="262626"/>
                </a:solidFill>
              </a:rPr>
              <a:t>variable name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Declare variable type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Assign value </a:t>
            </a:r>
            <a:r>
              <a:rPr lang="da-DK" sz="1400" dirty="0" smtClean="0">
                <a:solidFill>
                  <a:srgbClr val="262626"/>
                </a:solidFill>
              </a:rPr>
              <a:t>to variable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</p:txBody>
      </p:sp>
      <p:graphicFrame>
        <p:nvGraphicFramePr>
          <p:cNvPr id="12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92666"/>
              </p:ext>
            </p:extLst>
          </p:nvPr>
        </p:nvGraphicFramePr>
        <p:xfrm>
          <a:off x="776938" y="2790431"/>
          <a:ext cx="1800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/>
              </a:tblGrid>
              <a:tr h="106876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var_1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0.5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var_1 = False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0.5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 rot="21093025">
            <a:off x="5537742" y="464961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Training</a:t>
            </a:r>
            <a:endParaRPr lang="da-DK" i="1" dirty="0" smtClean="0">
              <a:solidFill>
                <a:schemeClr val="bg1"/>
              </a:solidFill>
            </a:endParaRP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0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Pose Variable</a:t>
            </a:r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402282" y="802759"/>
            <a:ext cx="849406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62626"/>
                </a:solidFill>
              </a:rPr>
              <a:t>Definition</a:t>
            </a:r>
            <a:endParaRPr lang="en-GB" sz="16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A vector describing the location and orientation in Cartesian space.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Combination of</a:t>
            </a: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62626"/>
                </a:solidFill>
              </a:rPr>
              <a:t>position vector (</a:t>
            </a:r>
            <a:r>
              <a:rPr lang="en-US" sz="1200" dirty="0" err="1">
                <a:solidFill>
                  <a:srgbClr val="262626"/>
                </a:solidFill>
              </a:rPr>
              <a:t>x,y,z</a:t>
            </a:r>
            <a:r>
              <a:rPr lang="en-US" sz="1200" dirty="0">
                <a:solidFill>
                  <a:srgbClr val="262626"/>
                </a:solidFill>
              </a:rPr>
              <a:t>)</a:t>
            </a: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62626"/>
                </a:solidFill>
              </a:rPr>
              <a:t>rotation vector (</a:t>
            </a:r>
            <a:r>
              <a:rPr lang="en-US" sz="1200" dirty="0" err="1">
                <a:solidFill>
                  <a:srgbClr val="262626"/>
                </a:solidFill>
              </a:rPr>
              <a:t>rx,ry,rz</a:t>
            </a:r>
            <a:r>
              <a:rPr lang="en-US" sz="1200" dirty="0">
                <a:solidFill>
                  <a:srgbClr val="262626"/>
                </a:solidFill>
              </a:rPr>
              <a:t>)</a:t>
            </a: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marL="285750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 marL="742950" lvl="1" indent="-2857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Units</a:t>
            </a:r>
            <a:endParaRPr lang="en-US" sz="1400" dirty="0">
              <a:solidFill>
                <a:srgbClr val="262626"/>
              </a:solidFill>
            </a:endParaRP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62626"/>
                </a:solidFill>
              </a:rPr>
              <a:t>x,y,z</a:t>
            </a:r>
            <a:r>
              <a:rPr lang="en-US" sz="1200" dirty="0">
                <a:solidFill>
                  <a:srgbClr val="262626"/>
                </a:solidFill>
              </a:rPr>
              <a:t> = meters</a:t>
            </a:r>
          </a:p>
          <a:p>
            <a:pPr marL="1085850" lvl="2" indent="-171450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262626"/>
                </a:solidFill>
              </a:rPr>
              <a:t>rx,ry,rz</a:t>
            </a:r>
            <a:r>
              <a:rPr lang="en-US" sz="1200" dirty="0">
                <a:solidFill>
                  <a:srgbClr val="262626"/>
                </a:solidFill>
              </a:rPr>
              <a:t> = radians</a:t>
            </a:r>
          </a:p>
        </p:txBody>
      </p:sp>
      <p:sp>
        <p:nvSpPr>
          <p:cNvPr id="8" name="Rektangel 3"/>
          <p:cNvSpPr/>
          <p:nvPr/>
        </p:nvSpPr>
        <p:spPr>
          <a:xfrm>
            <a:off x="1136033" y="2594045"/>
            <a:ext cx="7026565" cy="542444"/>
          </a:xfrm>
          <a:prstGeom prst="rect">
            <a:avLst/>
          </a:prstGeom>
          <a:solidFill>
            <a:srgbClr val="C2E1F6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 algn="ctr"/>
            <a:r>
              <a:rPr lang="en-GB" sz="2400" dirty="0" err="1" smtClean="0">
                <a:solidFill>
                  <a:srgbClr val="262626"/>
                </a:solidFill>
              </a:rPr>
              <a:t>pose_var</a:t>
            </a:r>
            <a:r>
              <a:rPr lang="en-GB" sz="2400" dirty="0" smtClean="0">
                <a:solidFill>
                  <a:srgbClr val="262626"/>
                </a:solidFill>
              </a:rPr>
              <a:t>       =       </a:t>
            </a:r>
            <a:r>
              <a:rPr lang="en-GB" sz="2400" dirty="0">
                <a:solidFill>
                  <a:srgbClr val="262626"/>
                </a:solidFill>
              </a:rPr>
              <a:t>p[ x , y , z , </a:t>
            </a:r>
            <a:r>
              <a:rPr lang="en-GB" sz="2400" dirty="0" err="1">
                <a:solidFill>
                  <a:srgbClr val="262626"/>
                </a:solidFill>
              </a:rPr>
              <a:t>rx</a:t>
            </a:r>
            <a:r>
              <a:rPr lang="en-GB" sz="2400" dirty="0">
                <a:solidFill>
                  <a:srgbClr val="262626"/>
                </a:solidFill>
              </a:rPr>
              <a:t> , </a:t>
            </a:r>
            <a:r>
              <a:rPr lang="en-GB" sz="2400" dirty="0" err="1">
                <a:solidFill>
                  <a:srgbClr val="262626"/>
                </a:solidFill>
              </a:rPr>
              <a:t>ry</a:t>
            </a:r>
            <a:r>
              <a:rPr lang="en-GB" sz="2400" dirty="0">
                <a:solidFill>
                  <a:srgbClr val="262626"/>
                </a:solidFill>
              </a:rPr>
              <a:t> , </a:t>
            </a:r>
            <a:r>
              <a:rPr lang="en-GB" sz="2400" dirty="0" err="1">
                <a:solidFill>
                  <a:srgbClr val="262626"/>
                </a:solidFill>
              </a:rPr>
              <a:t>rz</a:t>
            </a:r>
            <a:r>
              <a:rPr lang="en-GB" sz="2400" dirty="0">
                <a:solidFill>
                  <a:srgbClr val="262626"/>
                </a:solidFill>
              </a:rPr>
              <a:t> </a:t>
            </a:r>
            <a:r>
              <a:rPr lang="en-GB" sz="2400" dirty="0" smtClean="0">
                <a:solidFill>
                  <a:srgbClr val="262626"/>
                </a:solidFill>
              </a:rPr>
              <a:t>]</a:t>
            </a:r>
            <a:endParaRPr lang="en-GB" sz="2400" dirty="0">
              <a:solidFill>
                <a:srgbClr val="262626"/>
              </a:solidFill>
            </a:endParaRPr>
          </a:p>
        </p:txBody>
      </p:sp>
      <p:sp>
        <p:nvSpPr>
          <p:cNvPr id="9" name="Højre klammeparentes 4"/>
          <p:cNvSpPr/>
          <p:nvPr/>
        </p:nvSpPr>
        <p:spPr>
          <a:xfrm rot="5400000">
            <a:off x="5096977" y="2822093"/>
            <a:ext cx="116225" cy="900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Højre klammeparentes 9"/>
          <p:cNvSpPr/>
          <p:nvPr/>
        </p:nvSpPr>
        <p:spPr>
          <a:xfrm rot="5400000">
            <a:off x="2737060" y="2642093"/>
            <a:ext cx="116225" cy="1260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 smtClean="0"/>
          </a:p>
          <a:p>
            <a:pPr algn="ctr"/>
            <a:endParaRPr lang="da-DK"/>
          </a:p>
          <a:p>
            <a:pPr algn="ctr"/>
            <a:endParaRPr lang="da-DK"/>
          </a:p>
        </p:txBody>
      </p:sp>
      <p:sp>
        <p:nvSpPr>
          <p:cNvPr id="11" name="Højre klammeparentes 10"/>
          <p:cNvSpPr/>
          <p:nvPr/>
        </p:nvSpPr>
        <p:spPr>
          <a:xfrm rot="5400000">
            <a:off x="6345803" y="2696093"/>
            <a:ext cx="116225" cy="1152000"/>
          </a:xfrm>
          <a:prstGeom prst="rightBrace">
            <a:avLst>
              <a:gd name="adj1" fmla="val 35768"/>
              <a:gd name="adj2" fmla="val 497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2087046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smtClean="0"/>
              <a:t>variable name</a:t>
            </a:r>
            <a:endParaRPr lang="da-DK" sz="1400"/>
          </a:p>
        </p:txBody>
      </p:sp>
      <p:sp>
        <p:nvSpPr>
          <p:cNvPr id="13" name="TextBox 12"/>
          <p:cNvSpPr txBox="1"/>
          <p:nvPr/>
        </p:nvSpPr>
        <p:spPr>
          <a:xfrm>
            <a:off x="4454375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smtClean="0"/>
              <a:t>TCP position</a:t>
            </a:r>
            <a:endParaRPr lang="da-DK" sz="1400"/>
          </a:p>
        </p:txBody>
      </p:sp>
      <p:sp>
        <p:nvSpPr>
          <p:cNvPr id="14" name="TextBox 13"/>
          <p:cNvSpPr txBox="1"/>
          <p:nvPr/>
        </p:nvSpPr>
        <p:spPr>
          <a:xfrm>
            <a:off x="5684150" y="3413057"/>
            <a:ext cx="143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smtClean="0"/>
              <a:t>rotation vector</a:t>
            </a:r>
            <a:endParaRPr lang="da-DK" sz="1400"/>
          </a:p>
        </p:txBody>
      </p:sp>
    </p:spTree>
    <p:extLst>
      <p:ext uri="{BB962C8B-B14F-4D97-AF65-F5344CB8AC3E}">
        <p14:creationId xmlns:p14="http://schemas.microsoft.com/office/powerpoint/2010/main" val="22047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Working with pose Variables</a:t>
            </a:r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8" y="813600"/>
            <a:ext cx="3215112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Manual </a:t>
            </a:r>
            <a:r>
              <a:rPr lang="en-GB" sz="1800" dirty="0">
                <a:solidFill>
                  <a:srgbClr val="262626"/>
                </a:solidFill>
              </a:rPr>
              <a:t>input of pose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Insert Assignment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Define variable name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Enter expression as pose</a:t>
            </a:r>
            <a:br>
              <a:rPr lang="en-US" sz="1400" dirty="0">
                <a:solidFill>
                  <a:srgbClr val="262626"/>
                </a:solidFill>
              </a:rPr>
            </a:br>
            <a:r>
              <a:rPr lang="en-US" sz="1400" dirty="0">
                <a:solidFill>
                  <a:srgbClr val="262626"/>
                </a:solidFill>
              </a:rPr>
              <a:t>    e.g.: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x = 100 mm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y = -400 mm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z = 300 mm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rx</a:t>
            </a:r>
            <a:r>
              <a:rPr lang="en-US" sz="1000" dirty="0">
                <a:solidFill>
                  <a:srgbClr val="262626"/>
                </a:solidFill>
              </a:rPr>
              <a:t> = 0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ry</a:t>
            </a:r>
            <a:r>
              <a:rPr lang="en-US" sz="1000" dirty="0">
                <a:solidFill>
                  <a:srgbClr val="262626"/>
                </a:solidFill>
              </a:rPr>
              <a:t> = 3.14</a:t>
            </a:r>
          </a:p>
          <a:p>
            <a:pPr lvl="2">
              <a:buClr>
                <a:srgbClr val="00628B"/>
              </a:buClr>
            </a:pPr>
            <a:r>
              <a:rPr lang="en-US" sz="1000" dirty="0" err="1">
                <a:solidFill>
                  <a:srgbClr val="262626"/>
                </a:solidFill>
              </a:rPr>
              <a:t>rz</a:t>
            </a:r>
            <a:r>
              <a:rPr lang="en-US" sz="1000" dirty="0">
                <a:solidFill>
                  <a:srgbClr val="262626"/>
                </a:solidFill>
              </a:rPr>
              <a:t> = 0</a:t>
            </a:r>
          </a:p>
        </p:txBody>
      </p:sp>
      <p:pic>
        <p:nvPicPr>
          <p:cNvPr id="1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ktangel 5"/>
          <p:cNvSpPr/>
          <p:nvPr/>
        </p:nvSpPr>
        <p:spPr>
          <a:xfrm>
            <a:off x="6036524" y="2203288"/>
            <a:ext cx="2565875" cy="1980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5"/>
          <p:cNvSpPr/>
          <p:nvPr/>
        </p:nvSpPr>
        <p:spPr>
          <a:xfrm flipV="1">
            <a:off x="4740256" y="2206644"/>
            <a:ext cx="940544" cy="1980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077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SG" dirty="0" smtClean="0"/>
              <a:t>Working with pose Variables</a:t>
            </a:r>
            <a:endParaRPr lang="en-SG" dirty="0"/>
          </a:p>
        </p:txBody>
      </p:sp>
      <p:sp>
        <p:nvSpPr>
          <p:cNvPr id="11" name="Pladsholder til indhold 2"/>
          <p:cNvSpPr txBox="1">
            <a:spLocks/>
          </p:cNvSpPr>
          <p:nvPr/>
        </p:nvSpPr>
        <p:spPr>
          <a:xfrm>
            <a:off x="269687" y="813600"/>
            <a:ext cx="8598087" cy="39536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Move </a:t>
            </a:r>
            <a:r>
              <a:rPr lang="en-GB" sz="1800" dirty="0">
                <a:solidFill>
                  <a:srgbClr val="262626"/>
                </a:solidFill>
              </a:rPr>
              <a:t>to pose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Insert Move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Select variable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Use</a:t>
            </a:r>
            <a:r>
              <a:rPr lang="da-DK" sz="1400" dirty="0">
                <a:solidFill>
                  <a:srgbClr val="262626"/>
                </a:solidFill>
              </a:rPr>
              <a:t> variable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200" i="1" dirty="0" smtClean="0">
                <a:solidFill>
                  <a:srgbClr val="262626"/>
                </a:solidFill>
              </a:rPr>
              <a:t>NOTE: If first waypoint in program is variable or relative, the </a:t>
            </a:r>
            <a:r>
              <a:rPr lang="en-SG" sz="1200" i="1" dirty="0" err="1" smtClean="0">
                <a:solidFill>
                  <a:srgbClr val="262626"/>
                </a:solidFill>
              </a:rPr>
              <a:t>AutoMove</a:t>
            </a:r>
            <a:r>
              <a:rPr lang="en-SG" sz="1200" i="1" dirty="0" smtClean="0">
                <a:solidFill>
                  <a:srgbClr val="262626"/>
                </a:solidFill>
              </a:rPr>
              <a:t> function will be skipped</a:t>
            </a:r>
            <a:endParaRPr lang="en-SG" sz="1200" i="1" dirty="0">
              <a:solidFill>
                <a:srgbClr val="262626"/>
              </a:solidFill>
            </a:endParaRPr>
          </a:p>
        </p:txBody>
      </p:sp>
      <p:pic>
        <p:nvPicPr>
          <p:cNvPr id="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ktangel 5"/>
          <p:cNvSpPr/>
          <p:nvPr/>
        </p:nvSpPr>
        <p:spPr>
          <a:xfrm>
            <a:off x="5281500" y="2029328"/>
            <a:ext cx="1185864" cy="211200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Rektangel 5"/>
          <p:cNvSpPr/>
          <p:nvPr/>
        </p:nvSpPr>
        <p:spPr>
          <a:xfrm>
            <a:off x="7753238" y="1350387"/>
            <a:ext cx="893993" cy="163975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64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483449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A number of script functions for pose variables are available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4"/>
            <a:ext cx="5612722" cy="284892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Script functions for pose variables</a:t>
            </a:r>
          </a:p>
          <a:p>
            <a:endParaRPr lang="en-SG" dirty="0"/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0289"/>
              </p:ext>
            </p:extLst>
          </p:nvPr>
        </p:nvGraphicFramePr>
        <p:xfrm>
          <a:off x="932389" y="1705056"/>
          <a:ext cx="7277108" cy="316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5565"/>
                <a:gridCol w="4221543"/>
              </a:tblGrid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get_actual_tcp_pose()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Returns the current measured TCP pose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get_actual_tcp_speed()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Returns the current measured TCP speed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get_inverse_kin()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Inverse kinematics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get_target_tcp_pose()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Returns the current target TCP pose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get_target_tcp_speed()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smtClean="0"/>
                        <a:t>Returns the current target TCP speed</a:t>
                      </a:r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interpolate_pose(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p_to, alpha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Linear interpolation of tool position and orientation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a-DK" sz="1200" smtClean="0"/>
                        <a:t>pose_add(</a:t>
                      </a:r>
                      <a:r>
                        <a:rPr lang="da-DK" sz="1200" i="1" smtClean="0"/>
                        <a:t>p_1, p_2</a:t>
                      </a:r>
                      <a:r>
                        <a:rPr lang="da-DK" sz="1200" smtClean="0"/>
                        <a:t>)</a:t>
                      </a:r>
                      <a:endParaRPr lang="da-DK" sz="12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Pose addition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pose_dist(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Returns distance between two poses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pose_inv(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Get the inverse of a pose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pose_sub(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p_to, p_from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Pose</a:t>
                      </a:r>
                      <a:r>
                        <a:rPr lang="da-DK" sz="1200" baseline="0" smtClean="0"/>
                        <a:t> s</a:t>
                      </a:r>
                      <a:r>
                        <a:rPr lang="da-DK" sz="1200" smtClean="0"/>
                        <a:t>ubtraction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pose_trans(</a:t>
                      </a:r>
                      <a:r>
                        <a:rPr lang="en-GB" sz="1200" i="1" smtClean="0">
                          <a:solidFill>
                            <a:srgbClr val="262626"/>
                          </a:solidFill>
                        </a:rPr>
                        <a:t>p_from, p_to</a:t>
                      </a: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Pose</a:t>
                      </a:r>
                      <a:r>
                        <a:rPr lang="da-DK" sz="1200" baseline="0" dirty="0" smtClean="0"/>
                        <a:t> transformation</a:t>
                      </a:r>
                      <a:endParaRPr lang="da-DK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54391"/>
              </p:ext>
            </p:extLst>
          </p:nvPr>
        </p:nvGraphicFramePr>
        <p:xfrm>
          <a:off x="932389" y="1313845"/>
          <a:ext cx="7277108" cy="2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5725"/>
                <a:gridCol w="4231383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a-DK" sz="1200" b="1" dirty="0" smtClean="0"/>
                        <a:t>Script </a:t>
                      </a:r>
                      <a:r>
                        <a:rPr lang="da-DK" sz="1200" b="1" dirty="0" err="1" smtClean="0"/>
                        <a:t>code</a:t>
                      </a:r>
                      <a:endParaRPr lang="da-DK" sz="12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smtClean="0"/>
                        <a:t>Function</a:t>
                      </a:r>
                      <a:endParaRPr lang="da-DK" sz="1200" b="1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480993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read current position and move up to safe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Add </a:t>
            </a:r>
            <a:r>
              <a:rPr lang="en-US" sz="1400" dirty="0" err="1" smtClean="0">
                <a:solidFill>
                  <a:srgbClr val="262626"/>
                </a:solidFill>
              </a:rPr>
              <a:t>BeforeStartSequence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Read current position, save in variable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Save z-</a:t>
            </a:r>
            <a:r>
              <a:rPr lang="da-DK" sz="1400" dirty="0" err="1" smtClean="0">
                <a:solidFill>
                  <a:srgbClr val="262626"/>
                </a:solidFill>
              </a:rPr>
              <a:t>value</a:t>
            </a:r>
            <a:r>
              <a:rPr lang="da-DK" sz="1400" dirty="0" smtClean="0">
                <a:solidFill>
                  <a:srgbClr val="262626"/>
                </a:solidFill>
              </a:rPr>
              <a:t> in </a:t>
            </a:r>
            <a:r>
              <a:rPr lang="da-DK" sz="1400" dirty="0" err="1" smtClean="0">
                <a:solidFill>
                  <a:srgbClr val="262626"/>
                </a:solidFill>
              </a:rPr>
              <a:t>other</a:t>
            </a:r>
            <a:r>
              <a:rPr lang="da-DK" sz="1400" dirty="0" smtClean="0">
                <a:solidFill>
                  <a:srgbClr val="262626"/>
                </a:solidFill>
              </a:rPr>
              <a:t> variable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Define</a:t>
            </a:r>
            <a:r>
              <a:rPr lang="da-DK" sz="1400" dirty="0" smtClean="0">
                <a:solidFill>
                  <a:srgbClr val="262626"/>
                </a:solidFill>
              </a:rPr>
              <a:t> new pose variable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Same pose as </a:t>
            </a:r>
            <a:r>
              <a:rPr lang="da-DK" sz="1000" dirty="0" err="1" smtClean="0">
                <a:solidFill>
                  <a:srgbClr val="262626"/>
                </a:solidFill>
              </a:rPr>
              <a:t>current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dirty="0" err="1" smtClean="0">
                <a:solidFill>
                  <a:srgbClr val="262626"/>
                </a:solidFill>
              </a:rPr>
              <a:t>except</a:t>
            </a:r>
            <a:r>
              <a:rPr lang="da-DK" sz="1000" dirty="0" smtClean="0">
                <a:solidFill>
                  <a:srgbClr val="262626"/>
                </a:solidFill>
              </a:rPr>
              <a:t> z-</a:t>
            </a:r>
            <a:r>
              <a:rPr lang="da-DK" sz="1000" dirty="0" err="1" smtClean="0">
                <a:solidFill>
                  <a:srgbClr val="262626"/>
                </a:solidFill>
              </a:rPr>
              <a:t>value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Set z-</a:t>
            </a:r>
            <a:r>
              <a:rPr lang="da-DK" sz="1000" dirty="0" err="1" smtClean="0">
                <a:solidFill>
                  <a:srgbClr val="262626"/>
                </a:solidFill>
              </a:rPr>
              <a:t>value</a:t>
            </a:r>
            <a:r>
              <a:rPr lang="da-DK" sz="1000" dirty="0" smtClean="0">
                <a:solidFill>
                  <a:srgbClr val="262626"/>
                </a:solidFill>
              </a:rPr>
              <a:t> to 400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Move</a:t>
            </a:r>
            <a:r>
              <a:rPr lang="da-DK" sz="1400" dirty="0" smtClean="0">
                <a:solidFill>
                  <a:srgbClr val="262626"/>
                </a:solidFill>
              </a:rPr>
              <a:t> to </a:t>
            </a:r>
            <a:r>
              <a:rPr lang="da-DK" sz="1400" i="1" dirty="0" err="1" smtClean="0">
                <a:solidFill>
                  <a:srgbClr val="262626"/>
                </a:solidFill>
              </a:rPr>
              <a:t>safe_pos</a:t>
            </a:r>
            <a:r>
              <a:rPr lang="da-DK" sz="1400" dirty="0" smtClean="0">
                <a:solidFill>
                  <a:srgbClr val="262626"/>
                </a:solidFill>
              </a:rPr>
              <a:t> variable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Reduce</a:t>
            </a:r>
            <a:r>
              <a:rPr lang="da-DK" sz="1000" dirty="0" smtClean="0">
                <a:solidFill>
                  <a:srgbClr val="262626"/>
                </a:solidFill>
              </a:rPr>
              <a:t> speed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5"/>
            <a:ext cx="4031623" cy="273168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Example: </a:t>
            </a:r>
            <a:r>
              <a:rPr lang="en-SG" dirty="0" err="1" smtClean="0">
                <a:latin typeface="+mj-lt"/>
              </a:rPr>
              <a:t>get_actual_tcp_pose</a:t>
            </a:r>
            <a:r>
              <a:rPr lang="en-SG" dirty="0" smtClean="0">
                <a:latin typeface="+mj-lt"/>
              </a:rPr>
              <a:t>()</a:t>
            </a:r>
          </a:p>
          <a:p>
            <a:endParaRPr lang="en-SG" dirty="0"/>
          </a:p>
        </p:txBody>
      </p:sp>
      <p:graphicFrame>
        <p:nvGraphicFramePr>
          <p:cNvPr id="8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09012"/>
              </p:ext>
            </p:extLst>
          </p:nvPr>
        </p:nvGraphicFramePr>
        <p:xfrm>
          <a:off x="851324" y="3062280"/>
          <a:ext cx="3513286" cy="17850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178502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BeforeStartSequence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 = </a:t>
                      </a:r>
                      <a:r>
                        <a:rPr lang="da-DK" sz="1200" dirty="0" err="1" smtClean="0"/>
                        <a:t>get_actual_tcp_pose</a:t>
                      </a:r>
                      <a:r>
                        <a:rPr lang="da-DK" sz="1200" dirty="0" smtClean="0"/>
                        <a:t>()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z =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[2]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safe_pos</a:t>
                      </a:r>
                      <a:r>
                        <a:rPr lang="da-DK" sz="1200" dirty="0" smtClean="0"/>
                        <a:t> = p[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[0],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[1], 0.4,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[3],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[4], </a:t>
                      </a:r>
                      <a:r>
                        <a:rPr lang="da-DK" sz="1200" dirty="0" err="1" smtClean="0"/>
                        <a:t>cp</a:t>
                      </a:r>
                      <a:r>
                        <a:rPr lang="da-DK" sz="1200" dirty="0" smtClean="0"/>
                        <a:t>[5]]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Wait</a:t>
                      </a:r>
                      <a:r>
                        <a:rPr lang="da-DK" sz="1200" dirty="0" smtClean="0"/>
                        <a:t>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     </a:t>
                      </a:r>
                      <a:r>
                        <a:rPr lang="da-DK" sz="1200" baseline="0" dirty="0" err="1" smtClean="0"/>
                        <a:t>safe_pos</a:t>
                      </a:r>
                      <a:endParaRPr lang="da-DK" sz="1200" baseline="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Halt</a:t>
                      </a:r>
                      <a:endParaRPr lang="da-DK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872659"/>
              </p:ext>
            </p:extLst>
          </p:nvPr>
        </p:nvGraphicFramePr>
        <p:xfrm>
          <a:off x="6310381" y="2229428"/>
          <a:ext cx="2272724" cy="201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1764"/>
                <a:gridCol w="970960"/>
              </a:tblGrid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[0]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[1]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[2]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smtClean="0"/>
                        <a:t>[3]</a:t>
                      </a:r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[4]</a:t>
                      </a:r>
                      <a:endParaRPr lang="da-DK" sz="1400"/>
                    </a:p>
                  </a:txBody>
                  <a:tcPr/>
                </a:tc>
              </a:tr>
              <a:tr h="336000">
                <a:tc>
                  <a:txBody>
                    <a:bodyPr/>
                    <a:lstStyle/>
                    <a:p>
                      <a:pPr algn="ctr"/>
                      <a:r>
                        <a:rPr lang="en-GB" sz="1400" smtClean="0">
                          <a:solidFill>
                            <a:srgbClr val="262626"/>
                          </a:solidFill>
                        </a:rPr>
                        <a:t>rz</a:t>
                      </a:r>
                      <a:endParaRPr lang="da-DK" sz="140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smtClean="0"/>
                        <a:t>[5]</a:t>
                      </a:r>
                      <a:endParaRPr lang="da-DK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845017"/>
              </p:ext>
            </p:extLst>
          </p:nvPr>
        </p:nvGraphicFramePr>
        <p:xfrm>
          <a:off x="6310381" y="1564834"/>
          <a:ext cx="2272724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337"/>
                <a:gridCol w="980387"/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r>
                        <a:rPr lang="da-DK" sz="1400" b="1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Pose designations</a:t>
                      </a:r>
                      <a:endParaRPr lang="da-DK" sz="1400" b="1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a-DK" sz="1400" b="1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smtClean="0">
                          <a:solidFill>
                            <a:schemeClr val="dk1"/>
                          </a:solidFill>
                          <a:latin typeface="+mn-lt"/>
                        </a:rPr>
                        <a:t>p[x,y,z,rx,ry,rz]</a:t>
                      </a:r>
                      <a:endParaRPr lang="da-DK" sz="1400" b="1" smtClean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b="1" smtClean="0"/>
                        <a:t>index no.</a:t>
                      </a:r>
                      <a:endParaRPr lang="da-DK" sz="1400" b="1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64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0" y="1888866"/>
            <a:ext cx="9144000" cy="765317"/>
          </a:xfrm>
        </p:spPr>
        <p:txBody>
          <a:bodyPr>
            <a:normAutofit fontScale="90000"/>
          </a:bodyPr>
          <a:lstStyle/>
          <a:p>
            <a:r>
              <a:rPr lang="en-SG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Presenting</a:t>
            </a:r>
            <a:r>
              <a:rPr lang="da-DK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 </a:t>
            </a: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the </a:t>
            </a:r>
            <a:r>
              <a:rPr lang="en-SG" sz="3200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>Trainer</a:t>
            </a: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sz="3200" dirty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r>
              <a:rPr lang="da-DK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  <a:t/>
            </a:r>
            <a:br>
              <a:rPr lang="da-DK" dirty="0" smtClean="0">
                <a:solidFill>
                  <a:srgbClr val="004A6C"/>
                </a:solidFill>
                <a:latin typeface="Lucida Console" panose="020B0609040504020204" pitchFamily="49" charset="0"/>
                <a:ea typeface="Roboto Condensed" panose="02000000000000000000" pitchFamily="2" charset="0"/>
              </a:rPr>
            </a:br>
            <a:endParaRPr lang="da-DK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>
          <a:xfrm>
            <a:off x="814494" y="2556484"/>
            <a:ext cx="7515013" cy="785174"/>
          </a:xfrm>
        </p:spPr>
        <p:txBody>
          <a:bodyPr>
            <a:normAutofit fontScale="92500" lnSpcReduction="10000"/>
          </a:bodyPr>
          <a:lstStyle/>
          <a:p>
            <a:r>
              <a:rPr lang="da-DK" dirty="0" err="1"/>
              <a:t>Name</a:t>
            </a:r>
            <a:r>
              <a:rPr lang="da-DK" dirty="0"/>
              <a:t>: </a:t>
            </a:r>
            <a:r>
              <a:rPr lang="da-DK" i="1" dirty="0" smtClean="0"/>
              <a:t>&lt;</a:t>
            </a:r>
            <a:r>
              <a:rPr lang="da-DK" i="1" dirty="0" err="1" smtClean="0"/>
              <a:t>Name</a:t>
            </a:r>
            <a:r>
              <a:rPr lang="da-DK" i="1" dirty="0" smtClean="0"/>
              <a:t>&gt;</a:t>
            </a:r>
            <a:endParaRPr lang="da-DK" i="1" dirty="0"/>
          </a:p>
          <a:p>
            <a:r>
              <a:rPr lang="da-DK" dirty="0" err="1"/>
              <a:t>Role</a:t>
            </a:r>
            <a:r>
              <a:rPr lang="da-DK" dirty="0"/>
              <a:t>: </a:t>
            </a:r>
            <a:r>
              <a:rPr lang="en-US" dirty="0"/>
              <a:t>&lt;Job description&gt;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7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>
                <a:latin typeface="+mj-lt"/>
              </a:rPr>
              <a:t>Example</a:t>
            </a:r>
            <a:r>
              <a:rPr lang="da-DK" dirty="0">
                <a:latin typeface="+mj-lt"/>
              </a:rPr>
              <a:t>: </a:t>
            </a:r>
            <a:r>
              <a:rPr lang="da-DK" dirty="0" err="1">
                <a:latin typeface="+mj-lt"/>
              </a:rPr>
              <a:t>pose_add</a:t>
            </a:r>
            <a:r>
              <a:rPr lang="da-DK" dirty="0" smtClean="0">
                <a:latin typeface="+mj-lt"/>
              </a:rPr>
              <a:t>()</a:t>
            </a:r>
            <a:endParaRPr lang="da-DK" dirty="0">
              <a:latin typeface="+mj-lt"/>
            </a:endParaRP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81508" y="787518"/>
            <a:ext cx="7962900" cy="4511378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move from reference position to variable pick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Simulate data from vision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e.g. object is offset from </a:t>
            </a:r>
            <a:r>
              <a:rPr lang="en-GB" sz="1400" dirty="0" err="1" smtClean="0">
                <a:solidFill>
                  <a:srgbClr val="262626"/>
                </a:solidFill>
              </a:rPr>
              <a:t>refpoint</a:t>
            </a:r>
            <a:r>
              <a:rPr lang="en-GB" sz="1400" dirty="0" smtClean="0">
                <a:solidFill>
                  <a:srgbClr val="262626"/>
                </a:solidFill>
              </a:rPr>
              <a:t>: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x = 250 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 = 120 mm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r>
              <a:rPr lang="en-GB" sz="1000" dirty="0" smtClean="0">
                <a:solidFill>
                  <a:srgbClr val="262626"/>
                </a:solidFill>
              </a:rPr>
              <a:t> = 31 degrees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Define pose variable containing the offsets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Add variable to </a:t>
            </a:r>
            <a:r>
              <a:rPr lang="en-GB" sz="1400" dirty="0" err="1" smtClean="0">
                <a:solidFill>
                  <a:srgbClr val="262626"/>
                </a:solidFill>
              </a:rPr>
              <a:t>refpoint</a:t>
            </a:r>
            <a:r>
              <a:rPr lang="en-GB" sz="1400" dirty="0" smtClean="0">
                <a:solidFill>
                  <a:srgbClr val="262626"/>
                </a:solidFill>
              </a:rPr>
              <a:t> using </a:t>
            </a:r>
            <a:r>
              <a:rPr lang="en-GB" sz="1400" i="1" dirty="0" err="1" smtClean="0">
                <a:solidFill>
                  <a:srgbClr val="262626"/>
                </a:solidFill>
              </a:rPr>
              <a:t>pose_add</a:t>
            </a:r>
            <a:r>
              <a:rPr lang="en-GB" sz="1400" i="1" dirty="0" smtClean="0">
                <a:solidFill>
                  <a:srgbClr val="262626"/>
                </a:solidFill>
              </a:rPr>
              <a:t>()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pose_add</a:t>
            </a:r>
            <a:r>
              <a:rPr lang="en-GB" sz="1000" dirty="0" smtClean="0">
                <a:solidFill>
                  <a:srgbClr val="262626"/>
                </a:solidFill>
              </a:rPr>
              <a:t>() uses Base as reference</a:t>
            </a:r>
          </a:p>
        </p:txBody>
      </p:sp>
      <p:graphicFrame>
        <p:nvGraphicFramePr>
          <p:cNvPr id="8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29177"/>
              </p:ext>
            </p:extLst>
          </p:nvPr>
        </p:nvGraphicFramePr>
        <p:xfrm>
          <a:off x="851324" y="3012898"/>
          <a:ext cx="3513286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202821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MoveJ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refpoint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Wait</a:t>
                      </a:r>
                      <a:r>
                        <a:rPr lang="da-DK" sz="1100" dirty="0" smtClean="0"/>
                        <a:t>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Calc</a:t>
                      </a:r>
                      <a:r>
                        <a:rPr lang="da-DK" sz="1100" dirty="0" smtClean="0"/>
                        <a:t>-folder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x = 250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y = 120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 = 31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offset = p[(x/1000),(y/1000),0,0,0,d2r(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)]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r>
                        <a:rPr lang="da-DK" sz="1100" dirty="0" smtClean="0"/>
                        <a:t> = </a:t>
                      </a:r>
                      <a:r>
                        <a:rPr lang="da-DK" sz="1100" dirty="0" err="1" smtClean="0"/>
                        <a:t>pose_add</a:t>
                      </a:r>
                      <a:r>
                        <a:rPr lang="da-DK" sz="1100" dirty="0" smtClean="0"/>
                        <a:t>(</a:t>
                      </a:r>
                      <a:r>
                        <a:rPr lang="da-DK" sz="1100" dirty="0" err="1" smtClean="0"/>
                        <a:t>refpoint</a:t>
                      </a:r>
                      <a:r>
                        <a:rPr lang="da-DK" sz="1100" dirty="0" smtClean="0"/>
                        <a:t>, offset)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MoveL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endParaRPr lang="da-DK" sz="11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495596" y="1327184"/>
            <a:ext cx="3419785" cy="3328354"/>
            <a:chOff x="5495596" y="2507024"/>
            <a:chExt cx="3419785" cy="3328354"/>
          </a:xfrm>
        </p:grpSpPr>
        <p:sp>
          <p:nvSpPr>
            <p:cNvPr id="10" name="Rectangle 9"/>
            <p:cNvSpPr/>
            <p:nvPr/>
          </p:nvSpPr>
          <p:spPr>
            <a:xfrm>
              <a:off x="5495596" y="301657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69250" y="2922309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/>
            <p:cNvSpPr/>
            <p:nvPr/>
          </p:nvSpPr>
          <p:spPr>
            <a:xfrm>
              <a:off x="6553200" y="4845377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>
              <a:off x="6111721" y="5115377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6463200" y="5475378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8114959" y="2980471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Tekstboks 18"/>
            <p:cNvSpPr txBox="1"/>
            <p:nvPr/>
          </p:nvSpPr>
          <p:spPr>
            <a:xfrm>
              <a:off x="8249942" y="2507024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sp>
          <p:nvSpPr>
            <p:cNvPr id="18" name="Tekstboks 18"/>
            <p:cNvSpPr txBox="1"/>
            <p:nvPr/>
          </p:nvSpPr>
          <p:spPr>
            <a:xfrm>
              <a:off x="6604326" y="491629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BASE</a:t>
              </a:r>
              <a:endParaRPr lang="da-DK" sz="1000"/>
            </a:p>
          </p:txBody>
        </p:sp>
        <p:sp>
          <p:nvSpPr>
            <p:cNvPr id="19" name="Rectangle 18"/>
            <p:cNvSpPr/>
            <p:nvPr/>
          </p:nvSpPr>
          <p:spPr>
            <a:xfrm rot="1823233">
              <a:off x="7048801" y="364817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0800000">
              <a:off x="7243240" y="2834717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>
              <a:off x="6766240" y="3268451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8103758" y="338928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245771" y="3751867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18"/>
            <p:cNvSpPr txBox="1"/>
            <p:nvPr/>
          </p:nvSpPr>
          <p:spPr>
            <a:xfrm>
              <a:off x="7559128" y="2630135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5" name="Tekstboks 18"/>
            <p:cNvSpPr txBox="1"/>
            <p:nvPr/>
          </p:nvSpPr>
          <p:spPr>
            <a:xfrm>
              <a:off x="8435477" y="3301832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6" name="Arc 25"/>
            <p:cNvSpPr/>
            <p:nvPr/>
          </p:nvSpPr>
          <p:spPr>
            <a:xfrm rot="10800000">
              <a:off x="7020521" y="3709416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7008688" y="4026769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8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29" name="Tekstboks 18"/>
            <p:cNvSpPr txBox="1"/>
            <p:nvPr/>
          </p:nvSpPr>
          <p:spPr>
            <a:xfrm>
              <a:off x="6277683" y="4876087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8190845" y="2721863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kstboks 18"/>
          <p:cNvSpPr txBox="1"/>
          <p:nvPr/>
        </p:nvSpPr>
        <p:spPr>
          <a:xfrm>
            <a:off x="5495596" y="1065091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 smtClean="0">
                <a:solidFill>
                  <a:srgbClr val="00628B"/>
                </a:solidFill>
              </a:rPr>
              <a:t>BASE feature as reference</a:t>
            </a:r>
            <a:endParaRPr lang="da-DK" i="1" dirty="0">
              <a:solidFill>
                <a:srgbClr val="0062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>
                <a:latin typeface="+mj-lt"/>
              </a:rPr>
              <a:t>Example</a:t>
            </a:r>
            <a:r>
              <a:rPr lang="da-DK" dirty="0">
                <a:latin typeface="+mj-lt"/>
              </a:rPr>
              <a:t>: </a:t>
            </a:r>
            <a:r>
              <a:rPr lang="da-DK" dirty="0" err="1">
                <a:latin typeface="+mj-lt"/>
              </a:rPr>
              <a:t>pose_trans</a:t>
            </a:r>
            <a:r>
              <a:rPr lang="da-DK" dirty="0">
                <a:latin typeface="+mj-lt"/>
              </a:rPr>
              <a:t>()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4985117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In a real application it is very unlikely that the vision frame will be aligned with the base frame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If we use </a:t>
            </a:r>
            <a:r>
              <a:rPr lang="en-US" sz="1800" dirty="0" err="1">
                <a:solidFill>
                  <a:srgbClr val="262626"/>
                </a:solidFill>
              </a:rPr>
              <a:t>pose_add</a:t>
            </a:r>
            <a:r>
              <a:rPr lang="en-US" sz="1800" dirty="0">
                <a:solidFill>
                  <a:srgbClr val="262626"/>
                </a:solidFill>
              </a:rPr>
              <a:t>() here, it will be very difficult to reach the correct target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We need to transform our X and Y into the target frame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This is where </a:t>
            </a:r>
            <a:r>
              <a:rPr lang="en-US" sz="1800" dirty="0" err="1">
                <a:solidFill>
                  <a:srgbClr val="262626"/>
                </a:solidFill>
              </a:rPr>
              <a:t>pose_trans</a:t>
            </a:r>
            <a:r>
              <a:rPr lang="en-US" sz="1800" dirty="0">
                <a:solidFill>
                  <a:srgbClr val="262626"/>
                </a:solidFill>
              </a:rPr>
              <a:t>() comes in.</a:t>
            </a: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86398" y="4106791"/>
            <a:ext cx="73605" cy="1903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9" name="Tekstboks 18"/>
          <p:cNvSpPr txBox="1"/>
          <p:nvPr/>
        </p:nvSpPr>
        <p:spPr>
          <a:xfrm>
            <a:off x="5497200" y="781819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smtClean="0">
                <a:solidFill>
                  <a:srgbClr val="00628B"/>
                </a:solidFill>
              </a:rPr>
              <a:t>Base Feature </a:t>
            </a:r>
            <a:r>
              <a:rPr lang="da-DK" i="1" smtClean="0">
                <a:solidFill>
                  <a:srgbClr val="00628B"/>
                </a:solidFill>
              </a:rPr>
              <a:t>as </a:t>
            </a:r>
            <a:r>
              <a:rPr lang="da-DK" i="1" dirty="0" smtClean="0">
                <a:solidFill>
                  <a:srgbClr val="00628B"/>
                </a:solidFill>
              </a:rPr>
              <a:t>reference</a:t>
            </a:r>
            <a:endParaRPr lang="da-DK" i="1" dirty="0">
              <a:solidFill>
                <a:srgbClr val="00628B"/>
              </a:solidFill>
            </a:endParaRPr>
          </a:p>
        </p:txBody>
      </p:sp>
      <p:sp>
        <p:nvSpPr>
          <p:cNvPr id="31" name="Tekstboks 18"/>
          <p:cNvSpPr txBox="1"/>
          <p:nvPr/>
        </p:nvSpPr>
        <p:spPr>
          <a:xfrm>
            <a:off x="6822294" y="4365952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a-DK" sz="1200" b="1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rot="1522277">
            <a:off x="5461008" y="1808436"/>
            <a:ext cx="2655208" cy="1508289"/>
          </a:xfrm>
          <a:prstGeom prst="rect">
            <a:avLst/>
          </a:prstGeom>
          <a:noFill/>
          <a:ln>
            <a:solidFill>
              <a:srgbClr val="00628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/>
          <p:cNvSpPr/>
          <p:nvPr/>
        </p:nvSpPr>
        <p:spPr>
          <a:xfrm rot="1522277">
            <a:off x="8275492" y="2413999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ctangle 34"/>
          <p:cNvSpPr/>
          <p:nvPr/>
        </p:nvSpPr>
        <p:spPr>
          <a:xfrm rot="3345510">
            <a:off x="6986300" y="2620596"/>
            <a:ext cx="378855" cy="188535"/>
          </a:xfrm>
          <a:prstGeom prst="rect">
            <a:avLst/>
          </a:prstGeom>
          <a:solidFill>
            <a:srgbClr val="C2E1F6"/>
          </a:solidFill>
          <a:ln>
            <a:solidFill>
              <a:srgbClr val="0062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2" name="Arc 41"/>
          <p:cNvSpPr/>
          <p:nvPr/>
        </p:nvSpPr>
        <p:spPr>
          <a:xfrm rot="12322277">
            <a:off x="6898682" y="2651502"/>
            <a:ext cx="360000" cy="360000"/>
          </a:xfrm>
          <a:prstGeom prst="arc">
            <a:avLst>
              <a:gd name="adj1" fmla="val 13387316"/>
              <a:gd name="adj2" fmla="val 20553350"/>
            </a:avLst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3" name="Tekstboks 18"/>
          <p:cNvSpPr txBox="1"/>
          <p:nvPr/>
        </p:nvSpPr>
        <p:spPr>
          <a:xfrm>
            <a:off x="6775816" y="2941199"/>
            <a:ext cx="3718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RZ</a:t>
            </a:r>
            <a:endParaRPr lang="da-DK" sz="1000"/>
          </a:p>
        </p:txBody>
      </p:sp>
      <p:sp>
        <p:nvSpPr>
          <p:cNvPr id="44" name="Tekstboks 18"/>
          <p:cNvSpPr txBox="1"/>
          <p:nvPr/>
        </p:nvSpPr>
        <p:spPr>
          <a:xfrm>
            <a:off x="8415524" y="2067961"/>
            <a:ext cx="665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refpoint</a:t>
            </a:r>
            <a:endParaRPr lang="da-DK" sz="1000"/>
          </a:p>
        </p:txBody>
      </p:sp>
      <p:cxnSp>
        <p:nvCxnSpPr>
          <p:cNvPr id="45" name="Straight Arrow Connector 44"/>
          <p:cNvCxnSpPr/>
          <p:nvPr/>
        </p:nvCxnSpPr>
        <p:spPr>
          <a:xfrm rot="1522277" flipH="1">
            <a:off x="8415162" y="2221199"/>
            <a:ext cx="148800" cy="240046"/>
          </a:xfrm>
          <a:prstGeom prst="straightConnector1">
            <a:avLst/>
          </a:prstGeom>
          <a:ln w="63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553200" y="3665537"/>
            <a:ext cx="540000" cy="54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7" name="Straight Arrow Connector 46"/>
          <p:cNvCxnSpPr/>
          <p:nvPr/>
        </p:nvCxnSpPr>
        <p:spPr>
          <a:xfrm rot="10800000">
            <a:off x="6111721" y="3935537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6463200" y="4295538"/>
            <a:ext cx="720000" cy="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kstboks 18"/>
          <p:cNvSpPr txBox="1"/>
          <p:nvPr/>
        </p:nvSpPr>
        <p:spPr>
          <a:xfrm>
            <a:off x="6604326" y="373645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BASE</a:t>
            </a:r>
            <a:endParaRPr lang="da-DK" sz="1000"/>
          </a:p>
        </p:txBody>
      </p:sp>
      <p:sp>
        <p:nvSpPr>
          <p:cNvPr id="50" name="Tekstboks 18"/>
          <p:cNvSpPr txBox="1"/>
          <p:nvPr/>
        </p:nvSpPr>
        <p:spPr>
          <a:xfrm>
            <a:off x="6822294" y="4309573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00B050"/>
                </a:solidFill>
              </a:rPr>
              <a:t>Y</a:t>
            </a:r>
            <a:endParaRPr lang="da-DK" sz="1200" b="1">
              <a:solidFill>
                <a:srgbClr val="00B050"/>
              </a:solidFill>
            </a:endParaRPr>
          </a:p>
        </p:txBody>
      </p:sp>
      <p:sp>
        <p:nvSpPr>
          <p:cNvPr id="51" name="Tekstboks 18"/>
          <p:cNvSpPr txBox="1"/>
          <p:nvPr/>
        </p:nvSpPr>
        <p:spPr>
          <a:xfrm>
            <a:off x="6277683" y="3696247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FF0000"/>
                </a:solidFill>
              </a:rPr>
              <a:t>X</a:t>
            </a:r>
            <a:endParaRPr lang="da-DK" sz="1200" b="1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16078" y="2356477"/>
            <a:ext cx="378855" cy="188535"/>
          </a:xfrm>
          <a:prstGeom prst="rect">
            <a:avLst/>
          </a:prstGeom>
          <a:noFill/>
          <a:ln>
            <a:solidFill>
              <a:srgbClr val="00628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3" name="Straight Arrow Connector 52"/>
          <p:cNvCxnSpPr/>
          <p:nvPr/>
        </p:nvCxnSpPr>
        <p:spPr>
          <a:xfrm rot="10800000">
            <a:off x="7174068" y="2268885"/>
            <a:ext cx="1116000" cy="0"/>
          </a:xfrm>
          <a:prstGeom prst="straightConnector1">
            <a:avLst/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6200000">
            <a:off x="6940174" y="2476113"/>
            <a:ext cx="486000" cy="0"/>
          </a:xfrm>
          <a:prstGeom prst="straightConnector1">
            <a:avLst/>
          </a:prstGeom>
          <a:ln w="6350">
            <a:solidFill>
              <a:srgbClr val="00628B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>
            <a:off x="8475586" y="2598452"/>
            <a:ext cx="270000" cy="0"/>
          </a:xfrm>
          <a:prstGeom prst="straightConnector1">
            <a:avLst/>
          </a:prstGeom>
          <a:ln w="6350">
            <a:solidFill>
              <a:srgbClr val="00628B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185705" y="2725529"/>
            <a:ext cx="1476000" cy="0"/>
          </a:xfrm>
          <a:prstGeom prst="straightConnector1">
            <a:avLst/>
          </a:prstGeom>
          <a:ln w="6350">
            <a:solidFill>
              <a:srgbClr val="00628B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kstboks 18"/>
          <p:cNvSpPr txBox="1"/>
          <p:nvPr/>
        </p:nvSpPr>
        <p:spPr>
          <a:xfrm>
            <a:off x="7705956" y="2064303"/>
            <a:ext cx="29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/>
              <a:t>X</a:t>
            </a:r>
          </a:p>
        </p:txBody>
      </p:sp>
      <p:sp>
        <p:nvSpPr>
          <p:cNvPr id="59" name="Tekstboks 18"/>
          <p:cNvSpPr txBox="1"/>
          <p:nvPr/>
        </p:nvSpPr>
        <p:spPr>
          <a:xfrm>
            <a:off x="8582305" y="2435670"/>
            <a:ext cx="29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Y</a:t>
            </a:r>
            <a:endParaRPr lang="da-DK" sz="1000"/>
          </a:p>
        </p:txBody>
      </p:sp>
    </p:spTree>
    <p:extLst>
      <p:ext uri="{BB962C8B-B14F-4D97-AF65-F5344CB8AC3E}">
        <p14:creationId xmlns:p14="http://schemas.microsoft.com/office/powerpoint/2010/main" val="16679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6786398" y="4106791"/>
            <a:ext cx="73605" cy="19034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>
                <a:latin typeface="+mj-lt"/>
              </a:rPr>
              <a:t>Example</a:t>
            </a:r>
            <a:r>
              <a:rPr lang="da-DK" dirty="0">
                <a:latin typeface="+mj-lt"/>
              </a:rPr>
              <a:t>: </a:t>
            </a:r>
            <a:r>
              <a:rPr lang="da-DK" dirty="0" err="1">
                <a:latin typeface="+mj-lt"/>
              </a:rPr>
              <a:t>pose_trans</a:t>
            </a:r>
            <a:r>
              <a:rPr lang="da-DK" dirty="0">
                <a:latin typeface="+mj-lt"/>
              </a:rPr>
              <a:t>()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move from reference position to</a:t>
            </a:r>
            <a:br>
              <a:rPr lang="en-GB" sz="1800" dirty="0" smtClean="0">
                <a:solidFill>
                  <a:srgbClr val="262626"/>
                </a:solidFill>
              </a:rPr>
            </a:br>
            <a:r>
              <a:rPr lang="en-GB" sz="1800" dirty="0" smtClean="0">
                <a:solidFill>
                  <a:srgbClr val="262626"/>
                </a:solidFill>
              </a:rPr>
              <a:t>variable pick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Simulate data from vision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e.g. object is offset from </a:t>
            </a:r>
            <a:r>
              <a:rPr lang="en-GB" sz="1400" dirty="0" err="1" smtClean="0">
                <a:solidFill>
                  <a:srgbClr val="262626"/>
                </a:solidFill>
              </a:rPr>
              <a:t>refpoint</a:t>
            </a:r>
            <a:r>
              <a:rPr lang="en-GB" sz="1400" dirty="0" smtClean="0">
                <a:solidFill>
                  <a:srgbClr val="262626"/>
                </a:solidFill>
              </a:rPr>
              <a:t>: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x = 250 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y = 120 mm</a:t>
            </a: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rz</a:t>
            </a:r>
            <a:r>
              <a:rPr lang="en-GB" sz="1000" dirty="0" smtClean="0">
                <a:solidFill>
                  <a:srgbClr val="262626"/>
                </a:solidFill>
              </a:rPr>
              <a:t> = 31 degrees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Define pose variable containing the offsets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Add variable to </a:t>
            </a:r>
            <a:r>
              <a:rPr lang="en-GB" sz="1400" dirty="0" err="1">
                <a:solidFill>
                  <a:srgbClr val="262626"/>
                </a:solidFill>
              </a:rPr>
              <a:t>refpoint</a:t>
            </a:r>
            <a:r>
              <a:rPr lang="en-GB" sz="1400" dirty="0">
                <a:solidFill>
                  <a:srgbClr val="262626"/>
                </a:solidFill>
              </a:rPr>
              <a:t> using </a:t>
            </a:r>
            <a:r>
              <a:rPr lang="en-GB" sz="1400" i="1" dirty="0" err="1" smtClean="0">
                <a:solidFill>
                  <a:srgbClr val="262626"/>
                </a:solidFill>
              </a:rPr>
              <a:t>pose_trans</a:t>
            </a:r>
            <a:r>
              <a:rPr lang="en-GB" sz="1400" i="1" dirty="0" smtClean="0">
                <a:solidFill>
                  <a:srgbClr val="262626"/>
                </a:solidFill>
              </a:rPr>
              <a:t>()</a:t>
            </a:r>
            <a:endParaRPr lang="en-GB" sz="1400" i="1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err="1" smtClean="0">
                <a:solidFill>
                  <a:srgbClr val="262626"/>
                </a:solidFill>
              </a:rPr>
              <a:t>pose_trans</a:t>
            </a:r>
            <a:r>
              <a:rPr lang="en-GB" sz="1000" dirty="0" smtClean="0">
                <a:solidFill>
                  <a:srgbClr val="262626"/>
                </a:solidFill>
              </a:rPr>
              <a:t>() </a:t>
            </a:r>
            <a:r>
              <a:rPr lang="en-GB" sz="1000" dirty="0">
                <a:solidFill>
                  <a:srgbClr val="262626"/>
                </a:solidFill>
              </a:rPr>
              <a:t>uses </a:t>
            </a:r>
            <a:r>
              <a:rPr lang="en-GB" sz="1000" dirty="0" smtClean="0">
                <a:solidFill>
                  <a:srgbClr val="262626"/>
                </a:solidFill>
              </a:rPr>
              <a:t>first pose </a:t>
            </a:r>
            <a:r>
              <a:rPr lang="en-GB" sz="1000" dirty="0">
                <a:solidFill>
                  <a:srgbClr val="262626"/>
                </a:solidFill>
              </a:rPr>
              <a:t>as reference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57" name="Tekstboks 18"/>
          <p:cNvSpPr txBox="1"/>
          <p:nvPr/>
        </p:nvSpPr>
        <p:spPr>
          <a:xfrm>
            <a:off x="5497200" y="781819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 err="1" smtClean="0">
                <a:solidFill>
                  <a:srgbClr val="00628B"/>
                </a:solidFill>
              </a:rPr>
              <a:t>Refpoint</a:t>
            </a:r>
            <a:r>
              <a:rPr lang="da-DK" i="1" dirty="0" smtClean="0">
                <a:solidFill>
                  <a:srgbClr val="00628B"/>
                </a:solidFill>
              </a:rPr>
              <a:t> as reference</a:t>
            </a:r>
            <a:endParaRPr lang="da-DK" i="1" dirty="0">
              <a:solidFill>
                <a:srgbClr val="00628B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461008" y="1808436"/>
            <a:ext cx="3619955" cy="2834515"/>
            <a:chOff x="5461008" y="2931897"/>
            <a:chExt cx="3619955" cy="2834515"/>
          </a:xfrm>
        </p:grpSpPr>
        <p:sp>
          <p:nvSpPr>
            <p:cNvPr id="64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a-DK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7" name="Rectangle 66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8" name="Oval 67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9" name="Rectangle 68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75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76" name="Arc 75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7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78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0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328023"/>
              </p:ext>
            </p:extLst>
          </p:nvPr>
        </p:nvGraphicFramePr>
        <p:xfrm>
          <a:off x="851324" y="3017520"/>
          <a:ext cx="3513286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3286"/>
              </a:tblGrid>
              <a:tr h="204937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MoveJ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refpoint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Wait</a:t>
                      </a:r>
                      <a:r>
                        <a:rPr lang="da-DK" sz="1100" dirty="0" smtClean="0"/>
                        <a:t>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Calc</a:t>
                      </a:r>
                      <a:r>
                        <a:rPr lang="da-DK" sz="1100" dirty="0" smtClean="0"/>
                        <a:t>-folder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x = 250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y = 120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 = 31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offset = p[(x/1000),(y/1000),0,0,0,d2r(</a:t>
                      </a:r>
                      <a:r>
                        <a:rPr lang="da-DK" sz="1100" dirty="0" err="1" smtClean="0"/>
                        <a:t>rz</a:t>
                      </a:r>
                      <a:r>
                        <a:rPr lang="da-DK" sz="1100" dirty="0" smtClean="0"/>
                        <a:t>)]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r>
                        <a:rPr lang="da-DK" sz="1100" dirty="0" smtClean="0"/>
                        <a:t> = </a:t>
                      </a:r>
                      <a:r>
                        <a:rPr lang="da-DK" sz="1100" dirty="0" err="1" smtClean="0"/>
                        <a:t>pose_trans</a:t>
                      </a:r>
                      <a:r>
                        <a:rPr lang="da-DK" sz="1100" dirty="0" smtClean="0"/>
                        <a:t>(</a:t>
                      </a:r>
                      <a:r>
                        <a:rPr lang="da-DK" sz="1100" dirty="0" err="1" smtClean="0"/>
                        <a:t>refpoint</a:t>
                      </a:r>
                      <a:r>
                        <a:rPr lang="da-DK" sz="1100" dirty="0" smtClean="0"/>
                        <a:t>, offset)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</a:t>
                      </a:r>
                      <a:r>
                        <a:rPr lang="da-DK" sz="1100" dirty="0" err="1" smtClean="0"/>
                        <a:t>MoveL</a:t>
                      </a:r>
                      <a:endParaRPr lang="da-DK" sz="11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100" dirty="0" smtClean="0"/>
                        <a:t>          </a:t>
                      </a:r>
                      <a:r>
                        <a:rPr lang="da-DK" sz="1100" dirty="0" err="1" smtClean="0"/>
                        <a:t>pick_pos</a:t>
                      </a:r>
                      <a:endParaRPr lang="da-DK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6553200" y="3665537"/>
            <a:ext cx="540000" cy="5400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2" name="Straight Arrow Connector 81"/>
          <p:cNvCxnSpPr/>
          <p:nvPr/>
        </p:nvCxnSpPr>
        <p:spPr>
          <a:xfrm rot="10800000">
            <a:off x="6111721" y="3935537"/>
            <a:ext cx="7200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6463200" y="4295538"/>
            <a:ext cx="720000" cy="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kstboks 18"/>
          <p:cNvSpPr txBox="1"/>
          <p:nvPr/>
        </p:nvSpPr>
        <p:spPr>
          <a:xfrm>
            <a:off x="6604326" y="373645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BASE</a:t>
            </a:r>
            <a:endParaRPr lang="da-DK" sz="1000"/>
          </a:p>
        </p:txBody>
      </p:sp>
      <p:sp>
        <p:nvSpPr>
          <p:cNvPr id="85" name="Tekstboks 18"/>
          <p:cNvSpPr txBox="1"/>
          <p:nvPr/>
        </p:nvSpPr>
        <p:spPr>
          <a:xfrm>
            <a:off x="6822294" y="4309573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00B050"/>
                </a:solidFill>
              </a:rPr>
              <a:t>Y</a:t>
            </a:r>
            <a:endParaRPr lang="da-DK" sz="1200" b="1">
              <a:solidFill>
                <a:srgbClr val="00B050"/>
              </a:solidFill>
            </a:endParaRPr>
          </a:p>
        </p:txBody>
      </p:sp>
      <p:sp>
        <p:nvSpPr>
          <p:cNvPr id="86" name="Tekstboks 18"/>
          <p:cNvSpPr txBox="1"/>
          <p:nvPr/>
        </p:nvSpPr>
        <p:spPr>
          <a:xfrm>
            <a:off x="6277683" y="3696247"/>
            <a:ext cx="294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 smtClean="0">
                <a:solidFill>
                  <a:srgbClr val="FF0000"/>
                </a:solidFill>
              </a:rPr>
              <a:t>X</a:t>
            </a:r>
            <a:endParaRPr lang="da-DK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da-DK" dirty="0" err="1">
                <a:latin typeface="+mj-lt"/>
              </a:rPr>
              <a:t>Exercise</a:t>
            </a:r>
            <a:r>
              <a:rPr lang="da-DK" dirty="0">
                <a:latin typeface="+mj-lt"/>
              </a:rPr>
              <a:t> part 1</a:t>
            </a: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Starting from the robot’s current position, create a square trajectory with 10cm sides: </a:t>
            </a: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Use: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get_actual_tcp_pose</a:t>
            </a:r>
            <a:r>
              <a:rPr lang="en-GB" sz="1400" dirty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pose_trans</a:t>
            </a:r>
            <a:r>
              <a:rPr lang="en-GB" sz="1400" dirty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262626"/>
                </a:solidFill>
              </a:rPr>
              <a:t>MoveL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create a square with </a:t>
            </a: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Use variable x to define side length</a:t>
            </a:r>
            <a:endParaRPr lang="da-DK" sz="1800" dirty="0">
              <a:solidFill>
                <a:srgbClr val="262626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28655" y="1873632"/>
            <a:ext cx="2668197" cy="2435744"/>
            <a:chOff x="4928655" y="2727114"/>
            <a:chExt cx="2668197" cy="2435744"/>
          </a:xfrm>
        </p:grpSpPr>
        <p:sp>
          <p:nvSpPr>
            <p:cNvPr id="33" name="Rectangle 32"/>
            <p:cNvSpPr/>
            <p:nvPr/>
          </p:nvSpPr>
          <p:spPr>
            <a:xfrm>
              <a:off x="4982655" y="3114793"/>
              <a:ext cx="1994065" cy="1994065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Ellipse 17"/>
            <p:cNvSpPr/>
            <p:nvPr/>
          </p:nvSpPr>
          <p:spPr>
            <a:xfrm>
              <a:off x="4928655" y="3060793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Ellipse 17"/>
            <p:cNvSpPr/>
            <p:nvPr/>
          </p:nvSpPr>
          <p:spPr>
            <a:xfrm>
              <a:off x="6922720" y="3060793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Ellipse 17"/>
            <p:cNvSpPr/>
            <p:nvPr/>
          </p:nvSpPr>
          <p:spPr>
            <a:xfrm>
              <a:off x="4928655" y="5054858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Ellipse 17"/>
            <p:cNvSpPr/>
            <p:nvPr/>
          </p:nvSpPr>
          <p:spPr>
            <a:xfrm>
              <a:off x="6922720" y="5054858"/>
              <a:ext cx="108000" cy="108000"/>
            </a:xfrm>
            <a:prstGeom prst="ellipse">
              <a:avLst/>
            </a:prstGeom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6764284" y="3927159"/>
              <a:ext cx="832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x</a:t>
              </a:r>
              <a:endParaRPr lang="en-GB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21547" y="2727114"/>
              <a:ext cx="716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x</a:t>
              </a:r>
              <a:endParaRPr lang="en-GB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36572" y="3159758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a</a:t>
              </a:r>
              <a:endParaRPr lang="en-GB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59170" y="3177355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5424" y="4678753"/>
              <a:ext cx="152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</a:t>
              </a:r>
              <a:endParaRPr lang="en-GB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06547" y="4685526"/>
              <a:ext cx="1746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5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Variables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2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en-SG" dirty="0" smtClean="0">
                <a:latin typeface="+mj-lt"/>
              </a:rPr>
              <a:t>Exercise</a:t>
            </a:r>
            <a:r>
              <a:rPr lang="da-DK" dirty="0" smtClean="0">
                <a:latin typeface="+mj-lt"/>
              </a:rPr>
              <a:t> </a:t>
            </a:r>
            <a:r>
              <a:rPr lang="en-SG" dirty="0" smtClean="0">
                <a:latin typeface="+mj-lt"/>
              </a:rPr>
              <a:t>part</a:t>
            </a:r>
            <a:r>
              <a:rPr lang="da-DK" dirty="0" smtClean="0">
                <a:latin typeface="+mj-lt"/>
              </a:rPr>
              <a:t> 2</a:t>
            </a:r>
            <a:endParaRPr lang="da-DK" dirty="0">
              <a:latin typeface="+mj-lt"/>
            </a:endParaRPr>
          </a:p>
        </p:txBody>
      </p:sp>
      <p:sp>
        <p:nvSpPr>
          <p:cNvPr id="56" name="Pladsholder til indhold 2"/>
          <p:cNvSpPr txBox="1">
            <a:spLocks/>
          </p:cNvSpPr>
          <p:nvPr/>
        </p:nvSpPr>
        <p:spPr>
          <a:xfrm>
            <a:off x="280800" y="788400"/>
            <a:ext cx="7962900" cy="482601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Take program from exercise part 1, using same variables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Move around the square 3 times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Add 5cm to the side length each </a:t>
            </a:r>
            <a:r>
              <a:rPr lang="en-GB" sz="1400" dirty="0">
                <a:solidFill>
                  <a:srgbClr val="262626"/>
                </a:solidFill>
              </a:rPr>
              <a:t>time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>
              <a:solidFill>
                <a:srgbClr val="262626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03319" y="1233378"/>
            <a:ext cx="3814137" cy="3499416"/>
            <a:chOff x="4803319" y="2583273"/>
            <a:chExt cx="3814137" cy="3499416"/>
          </a:xfrm>
        </p:grpSpPr>
        <p:sp>
          <p:nvSpPr>
            <p:cNvPr id="74" name="Rectangle 73"/>
            <p:cNvSpPr/>
            <p:nvPr/>
          </p:nvSpPr>
          <p:spPr>
            <a:xfrm>
              <a:off x="4858087" y="2637273"/>
              <a:ext cx="2711967" cy="271196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58086" y="2637273"/>
              <a:ext cx="3379134" cy="3391415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58087" y="2637273"/>
              <a:ext cx="1994065" cy="1994065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Ellipse 17"/>
            <p:cNvSpPr/>
            <p:nvPr/>
          </p:nvSpPr>
          <p:spPr>
            <a:xfrm>
              <a:off x="4804087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9" name="Ellipse 17"/>
            <p:cNvSpPr/>
            <p:nvPr/>
          </p:nvSpPr>
          <p:spPr>
            <a:xfrm>
              <a:off x="6798152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0" name="Ellipse 17"/>
            <p:cNvSpPr/>
            <p:nvPr/>
          </p:nvSpPr>
          <p:spPr>
            <a:xfrm>
              <a:off x="4803319" y="4572874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1" name="Ellipse 17"/>
            <p:cNvSpPr/>
            <p:nvPr/>
          </p:nvSpPr>
          <p:spPr>
            <a:xfrm>
              <a:off x="6798152" y="4577338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2" name="Ellipse 17"/>
            <p:cNvSpPr/>
            <p:nvPr/>
          </p:nvSpPr>
          <p:spPr>
            <a:xfrm>
              <a:off x="7516054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3" name="Ellipse 17"/>
            <p:cNvSpPr/>
            <p:nvPr/>
          </p:nvSpPr>
          <p:spPr>
            <a:xfrm>
              <a:off x="4803319" y="5967987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6" name="Ellipse 17"/>
            <p:cNvSpPr/>
            <p:nvPr/>
          </p:nvSpPr>
          <p:spPr>
            <a:xfrm>
              <a:off x="7516054" y="5295240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7" name="Ellipse 17"/>
            <p:cNvSpPr/>
            <p:nvPr/>
          </p:nvSpPr>
          <p:spPr>
            <a:xfrm>
              <a:off x="4803319" y="5298440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8" name="Ellipse 17"/>
            <p:cNvSpPr/>
            <p:nvPr/>
          </p:nvSpPr>
          <p:spPr>
            <a:xfrm>
              <a:off x="8183220" y="2583273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9" name="Ellipse 17"/>
            <p:cNvSpPr/>
            <p:nvPr/>
          </p:nvSpPr>
          <p:spPr>
            <a:xfrm>
              <a:off x="8186420" y="5974689"/>
              <a:ext cx="108000" cy="1080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6620534" y="3474535"/>
              <a:ext cx="832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10cm</a:t>
              </a:r>
              <a:endParaRPr lang="en-GB" dirty="0"/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7338436" y="4148314"/>
              <a:ext cx="832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15cm</a:t>
              </a:r>
              <a:endParaRPr lang="en-GB" dirty="0"/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8016506" y="4446672"/>
              <a:ext cx="832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  <a:r>
                <a:rPr lang="en-GB" dirty="0" smtClean="0"/>
                <a:t>0cm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407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1332" y="2098675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2098907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dsholder til indhold 2"/>
          <p:cNvSpPr txBox="1">
            <a:spLocks/>
          </p:cNvSpPr>
          <p:nvPr/>
        </p:nvSpPr>
        <p:spPr>
          <a:xfrm>
            <a:off x="281508" y="521012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Feature is a Cartesian coordinate system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A coordinate system defines a </a:t>
            </a:r>
            <a:r>
              <a:rPr lang="en-US" sz="1400" dirty="0" smtClean="0">
                <a:solidFill>
                  <a:srgbClr val="262626"/>
                </a:solidFill>
              </a:rPr>
              <a:t>plane </a:t>
            </a:r>
            <a:r>
              <a:rPr lang="en-US" sz="1400" dirty="0">
                <a:solidFill>
                  <a:srgbClr val="262626"/>
                </a:solidFill>
              </a:rPr>
              <a:t>or </a:t>
            </a:r>
            <a:r>
              <a:rPr lang="en-US" sz="1400" dirty="0" smtClean="0">
                <a:solidFill>
                  <a:srgbClr val="262626"/>
                </a:solidFill>
              </a:rPr>
              <a:t>space by </a:t>
            </a:r>
            <a:r>
              <a:rPr lang="en-US" sz="1400" dirty="0">
                <a:solidFill>
                  <a:srgbClr val="262626"/>
                </a:solidFill>
              </a:rPr>
              <a:t>axes from a fixed point called the </a:t>
            </a:r>
            <a:r>
              <a:rPr lang="en-US" sz="1400" dirty="0" smtClean="0">
                <a:solidFill>
                  <a:srgbClr val="262626"/>
                </a:solidFill>
              </a:rPr>
              <a:t>origin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Feature is </a:t>
            </a:r>
            <a:r>
              <a:rPr lang="da-DK" sz="1400" dirty="0" err="1" smtClean="0">
                <a:solidFill>
                  <a:srgbClr val="262626"/>
                </a:solidFill>
              </a:rPr>
              <a:t>saved</a:t>
            </a:r>
            <a:r>
              <a:rPr lang="da-DK" sz="1400" dirty="0" smtClean="0">
                <a:solidFill>
                  <a:srgbClr val="262626"/>
                </a:solidFill>
              </a:rPr>
              <a:t> as a pose variable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</a:t>
            </a:r>
            <a:r>
              <a:rPr lang="da-DK" dirty="0" smtClean="0">
                <a:latin typeface="+mj-lt"/>
              </a:rPr>
              <a:t> </a:t>
            </a:r>
            <a:r>
              <a:rPr lang="en-SG" dirty="0" smtClean="0">
                <a:latin typeface="+mj-lt"/>
              </a:rPr>
              <a:t>is a Feature</a:t>
            </a:r>
            <a:endParaRPr lang="en-SG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98987" y="1540816"/>
            <a:ext cx="3297047" cy="3308763"/>
            <a:chOff x="2348279" y="2903268"/>
            <a:chExt cx="3297047" cy="3308763"/>
          </a:xfrm>
        </p:grpSpPr>
        <p:grpSp>
          <p:nvGrpSpPr>
            <p:cNvPr id="27" name="Group 26"/>
            <p:cNvGrpSpPr/>
            <p:nvPr/>
          </p:nvGrpSpPr>
          <p:grpSpPr>
            <a:xfrm>
              <a:off x="2348279" y="2903268"/>
              <a:ext cx="2247977" cy="3308763"/>
              <a:chOff x="2725359" y="3035246"/>
              <a:chExt cx="2247977" cy="3308763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3313768" y="4733366"/>
                <a:ext cx="1475991" cy="486020"/>
              </a:xfrm>
              <a:prstGeom prst="straightConnector1">
                <a:avLst/>
              </a:prstGeom>
              <a:ln>
                <a:solidFill>
                  <a:srgbClr val="FF505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2941359" y="5220843"/>
                <a:ext cx="1848400" cy="924415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4784763" y="3252247"/>
                <a:ext cx="3194" cy="196398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2725359" y="6036232"/>
                <a:ext cx="2160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00B050"/>
                    </a:solidFill>
                  </a:rPr>
                  <a:t>Y</a:t>
                </a:r>
                <a:endParaRPr lang="da-DK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121287" y="4603607"/>
                <a:ext cx="216000" cy="2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FF0000"/>
                    </a:solidFill>
                  </a:rPr>
                  <a:t>X</a:t>
                </a:r>
                <a:endParaRPr lang="da-DK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681758" y="3035246"/>
                <a:ext cx="216000" cy="216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400" b="1" dirty="0" smtClean="0">
                    <a:solidFill>
                      <a:srgbClr val="0070C0"/>
                    </a:solidFill>
                  </a:rPr>
                  <a:t>Z</a:t>
                </a:r>
                <a:endParaRPr lang="da-DK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17745183">
                <a:off x="3374099" y="5661789"/>
                <a:ext cx="360000" cy="360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 w="28575">
                <a:solidFill>
                  <a:srgbClr val="00B05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Arc 37"/>
              <p:cNvSpPr/>
              <p:nvPr/>
            </p:nvSpPr>
            <p:spPr>
              <a:xfrm rot="9841739">
                <a:off x="3702156" y="4719558"/>
                <a:ext cx="360000" cy="360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>
                <a:solidFill>
                  <a:srgbClr val="FF000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/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Arc 38"/>
              <p:cNvSpPr/>
              <p:nvPr/>
            </p:nvSpPr>
            <p:spPr>
              <a:xfrm rot="2242282">
                <a:off x="4577336" y="3554487"/>
                <a:ext cx="396000" cy="396000"/>
              </a:xfrm>
              <a:prstGeom prst="arc">
                <a:avLst>
                  <a:gd name="adj1" fmla="val 14994029"/>
                  <a:gd name="adj2" fmla="val 11798492"/>
                </a:avLst>
              </a:prstGeom>
              <a:ln w="38100">
                <a:solidFill>
                  <a:srgbClr val="0070C0"/>
                </a:solidFill>
                <a:prstDash val="sysDot"/>
                <a:headEnd type="triangle" w="med" len="med"/>
                <a:tailEnd type="triangle" w="med" len="med"/>
              </a:ln>
              <a:effectLst/>
              <a:scene3d>
                <a:camera prst="isometricRightUp">
                  <a:rot lat="2607655" lon="17666498" rev="19391891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180661" y="3582224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0070C0"/>
                    </a:solidFill>
                  </a:rPr>
                  <a:t>RZ</a:t>
                </a:r>
                <a:endParaRPr lang="da-DK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06711" y="4472316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FF0000"/>
                    </a:solidFill>
                  </a:rPr>
                  <a:t>RX</a:t>
                </a:r>
                <a:endParaRPr lang="da-DK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374673" y="5981098"/>
                <a:ext cx="4622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a-DK" sz="1200" dirty="0" smtClean="0">
                    <a:solidFill>
                      <a:srgbClr val="00B050"/>
                    </a:solidFill>
                  </a:rPr>
                  <a:t>RY</a:t>
                </a:r>
                <a:endParaRPr lang="da-DK" sz="12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797848" y="4928588"/>
              <a:ext cx="8474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dirty="0" smtClean="0"/>
                <a:t>origin</a:t>
              </a:r>
              <a:endParaRPr lang="da-DK" sz="14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388829" y="5066679"/>
              <a:ext cx="396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4541995" y="5087629"/>
              <a:ext cx="39814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32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dsholder til indhold 2"/>
          <p:cNvSpPr txBox="1">
            <a:spLocks/>
          </p:cNvSpPr>
          <p:nvPr/>
        </p:nvSpPr>
        <p:spPr>
          <a:xfrm>
            <a:off x="281508" y="512303"/>
            <a:ext cx="3114835" cy="452880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Robot operates</a:t>
            </a:r>
            <a:br>
              <a:rPr lang="en-GB" sz="1800" dirty="0" smtClean="0">
                <a:solidFill>
                  <a:srgbClr val="262626"/>
                </a:solidFill>
              </a:rPr>
            </a:br>
            <a:r>
              <a:rPr lang="en-GB" sz="1800" dirty="0" smtClean="0">
                <a:solidFill>
                  <a:srgbClr val="262626"/>
                </a:solidFill>
              </a:rPr>
              <a:t>relative to features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Base 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Tool feature</a:t>
            </a: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Tool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X, Y, Z = position of TCP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Unit: mm / inch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Rx, Ry, Rz = orientation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Unit: radians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000" i="1" dirty="0" smtClean="0">
                <a:solidFill>
                  <a:srgbClr val="262626"/>
                </a:solidFill>
              </a:rPr>
              <a:t>NOTE: Orientation is given as a rotation vector, where the length of the vector is the angle to be rotated in degrees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</a:t>
            </a:r>
            <a:r>
              <a:rPr lang="da-DK" dirty="0" smtClean="0">
                <a:latin typeface="+mj-lt"/>
              </a:rPr>
              <a:t> </a:t>
            </a:r>
            <a:r>
              <a:rPr lang="en-SG" dirty="0" smtClean="0">
                <a:latin typeface="+mj-lt"/>
              </a:rPr>
              <a:t>is a Feature</a:t>
            </a:r>
            <a:endParaRPr lang="en-SG" dirty="0">
              <a:latin typeface="+mj-lt"/>
            </a:endParaRPr>
          </a:p>
        </p:txBody>
      </p:sp>
      <p:pic>
        <p:nvPicPr>
          <p:cNvPr id="2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7962900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800" dirty="0" smtClean="0">
                <a:solidFill>
                  <a:srgbClr val="262626"/>
                </a:solidFill>
              </a:rPr>
              <a:t>Located at the base of the robot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800" dirty="0" smtClean="0">
                <a:solidFill>
                  <a:srgbClr val="262626"/>
                </a:solidFill>
              </a:rPr>
              <a:t>Origin in centre of base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235" y="826347"/>
            <a:ext cx="3459636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Base feature</a:t>
            </a:r>
            <a:endParaRPr lang="en-SG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96029" y="1684008"/>
            <a:ext cx="2247977" cy="3308763"/>
            <a:chOff x="2725359" y="3035246"/>
            <a:chExt cx="2247977" cy="3308763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3313768" y="4733366"/>
              <a:ext cx="1475991" cy="48602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41359" y="5220843"/>
              <a:ext cx="1848400" cy="92441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4784763" y="3252247"/>
              <a:ext cx="3194" cy="1963985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725359" y="6036232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1287" y="4603607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1758" y="3035246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Arc 16"/>
            <p:cNvSpPr/>
            <p:nvPr/>
          </p:nvSpPr>
          <p:spPr>
            <a:xfrm rot="17745183">
              <a:off x="3374099" y="5661789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Arc 17"/>
            <p:cNvSpPr/>
            <p:nvPr/>
          </p:nvSpPr>
          <p:spPr>
            <a:xfrm rot="9841739">
              <a:off x="3702156" y="4719558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Arc 18"/>
            <p:cNvSpPr/>
            <p:nvPr/>
          </p:nvSpPr>
          <p:spPr>
            <a:xfrm rot="2242282">
              <a:off x="4577336" y="3554487"/>
              <a:ext cx="396000" cy="396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80661" y="3582224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06711" y="447231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74673" y="5981098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55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7962900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rgbClr val="262626"/>
                </a:solidFill>
              </a:rPr>
              <a:t>Origin in </a:t>
            </a:r>
            <a:r>
              <a:rPr lang="en-SG" sz="1800" dirty="0" smtClean="0">
                <a:solidFill>
                  <a:srgbClr val="262626"/>
                </a:solidFill>
              </a:rPr>
              <a:t>centre </a:t>
            </a:r>
            <a:r>
              <a:rPr lang="en-SG" sz="1800" dirty="0">
                <a:solidFill>
                  <a:srgbClr val="262626"/>
                </a:solidFill>
              </a:rPr>
              <a:t>of tool flange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Tool feature</a:t>
            </a:r>
            <a:endParaRPr lang="en-SG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25350" y="1897344"/>
            <a:ext cx="2437409" cy="1471949"/>
            <a:chOff x="5692679" y="3378995"/>
            <a:chExt cx="2437409" cy="1471949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878627" y="3505162"/>
              <a:ext cx="1089113" cy="729077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950309" y="3510682"/>
              <a:ext cx="171021" cy="109292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/>
            <p:cNvSpPr/>
            <p:nvPr/>
          </p:nvSpPr>
          <p:spPr>
            <a:xfrm rot="3058167">
              <a:off x="6910673" y="4055882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Arc 26"/>
            <p:cNvSpPr/>
            <p:nvPr/>
          </p:nvSpPr>
          <p:spPr>
            <a:xfrm rot="7433766">
              <a:off x="5943889" y="3937268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Arc 27"/>
            <p:cNvSpPr/>
            <p:nvPr/>
          </p:nvSpPr>
          <p:spPr>
            <a:xfrm rot="19613457">
              <a:off x="7446220" y="3623651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35819" y="4543167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92679" y="4196531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14088" y="3850478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6959736" y="3510682"/>
              <a:ext cx="954352" cy="447796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403654" y="3378995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21803" y="4172561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105899" y="402485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36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8430"/>
            <a:ext cx="7962900" cy="450267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rgbClr val="262626"/>
                </a:solidFill>
              </a:rPr>
              <a:t>Origin in </a:t>
            </a:r>
            <a:r>
              <a:rPr lang="en-SG" sz="1800" dirty="0" smtClean="0">
                <a:solidFill>
                  <a:srgbClr val="262626"/>
                </a:solidFill>
              </a:rPr>
              <a:t>centre </a:t>
            </a:r>
            <a:r>
              <a:rPr lang="en-SG" sz="1800" dirty="0">
                <a:solidFill>
                  <a:srgbClr val="262626"/>
                </a:solidFill>
              </a:rPr>
              <a:t>of </a:t>
            </a:r>
            <a:r>
              <a:rPr lang="en-SG" sz="1800" dirty="0" smtClean="0">
                <a:solidFill>
                  <a:srgbClr val="262626"/>
                </a:solidFill>
              </a:rPr>
              <a:t>TCP</a:t>
            </a:r>
            <a:endParaRPr lang="en-SG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Tool feature</a:t>
            </a:r>
            <a:endParaRPr lang="en-SG" dirty="0">
              <a:latin typeface="+mj-lt"/>
            </a:endParaRPr>
          </a:p>
        </p:txBody>
      </p:sp>
      <p:sp>
        <p:nvSpPr>
          <p:cNvPr id="21" name="Can 20"/>
          <p:cNvSpPr/>
          <p:nvPr/>
        </p:nvSpPr>
        <p:spPr>
          <a:xfrm rot="6900000">
            <a:off x="6508777" y="1877010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Can 21"/>
          <p:cNvSpPr/>
          <p:nvPr/>
        </p:nvSpPr>
        <p:spPr>
          <a:xfrm rot="6900000">
            <a:off x="7047808" y="1852141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6" name="Group 35"/>
          <p:cNvGrpSpPr/>
          <p:nvPr/>
        </p:nvGrpSpPr>
        <p:grpSpPr>
          <a:xfrm>
            <a:off x="6156341" y="2267257"/>
            <a:ext cx="2437409" cy="1471949"/>
            <a:chOff x="5692679" y="3378995"/>
            <a:chExt cx="2437409" cy="1471949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5878627" y="3505162"/>
              <a:ext cx="1089113" cy="729077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950309" y="3510682"/>
              <a:ext cx="171021" cy="1092925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/>
            <p:cNvSpPr/>
            <p:nvPr/>
          </p:nvSpPr>
          <p:spPr>
            <a:xfrm rot="3058167">
              <a:off x="6910673" y="4055882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Arc 39"/>
            <p:cNvSpPr/>
            <p:nvPr/>
          </p:nvSpPr>
          <p:spPr>
            <a:xfrm rot="7433766">
              <a:off x="5943889" y="3937268"/>
              <a:ext cx="288000" cy="288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Arc 40"/>
            <p:cNvSpPr/>
            <p:nvPr/>
          </p:nvSpPr>
          <p:spPr>
            <a:xfrm rot="19613457">
              <a:off x="7446220" y="3623651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35819" y="4543167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92679" y="4196531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14088" y="3850478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45" name="Straight Arrow Connector 44"/>
            <p:cNvCxnSpPr>
              <a:endCxn id="44" idx="1"/>
            </p:cNvCxnSpPr>
            <p:nvPr/>
          </p:nvCxnSpPr>
          <p:spPr>
            <a:xfrm>
              <a:off x="6959736" y="3510682"/>
              <a:ext cx="954352" cy="447796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403654" y="3378995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1803" y="4172561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RX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05899" y="4024856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4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535724"/>
            <a:ext cx="7962900" cy="450538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800" dirty="0" smtClean="0">
                <a:solidFill>
                  <a:srgbClr val="262626"/>
                </a:solidFill>
              </a:rPr>
              <a:t>Defined by the operator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4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485" y="826347"/>
            <a:ext cx="3459636" cy="37833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User defined feature</a:t>
            </a:r>
            <a:endParaRPr lang="en-SG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80894" y="3024702"/>
            <a:ext cx="3361675" cy="1713046"/>
            <a:chOff x="5461561" y="4699702"/>
            <a:chExt cx="3361675" cy="1713046"/>
          </a:xfrm>
        </p:grpSpPr>
        <p:sp>
          <p:nvSpPr>
            <p:cNvPr id="24" name="Cube 23"/>
            <p:cNvSpPr/>
            <p:nvPr/>
          </p:nvSpPr>
          <p:spPr>
            <a:xfrm rot="20723346">
              <a:off x="6115816" y="5070823"/>
              <a:ext cx="2707420" cy="1092474"/>
            </a:xfrm>
            <a:prstGeom prst="cube">
              <a:avLst>
                <a:gd name="adj" fmla="val 7504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03197" y="5624910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FF0000"/>
                  </a:solidFill>
                </a:rPr>
                <a:t>X</a:t>
              </a:r>
              <a:endParaRPr lang="da-DK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80054" y="4699702"/>
              <a:ext cx="2160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70C0"/>
                  </a:solidFill>
                </a:rPr>
                <a:t>Z</a:t>
              </a:r>
              <a:endParaRPr lang="da-DK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61561" y="5380400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70C0"/>
                  </a:solidFill>
                </a:rPr>
                <a:t>RZ</a:t>
              </a:r>
              <a:endParaRPr lang="da-DK" sz="1200" dirty="0">
                <a:solidFill>
                  <a:srgbClr val="0070C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15503" y="6135749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FF0000"/>
                  </a:solidFill>
                </a:rPr>
                <a:t>RZ</a:t>
              </a:r>
              <a:endParaRPr lang="da-DK" sz="1200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82638" y="5358263"/>
              <a:ext cx="46223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200" dirty="0" smtClean="0">
                  <a:solidFill>
                    <a:srgbClr val="00B050"/>
                  </a:solidFill>
                </a:rPr>
                <a:t>RY</a:t>
              </a:r>
              <a:endParaRPr lang="da-DK" sz="1200" dirty="0">
                <a:solidFill>
                  <a:srgbClr val="00B050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6217667" y="5354424"/>
              <a:ext cx="494218" cy="847111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244715" y="5844617"/>
              <a:ext cx="1408911" cy="36154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899252" y="4919814"/>
              <a:ext cx="332020" cy="1292443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593298" y="5084355"/>
              <a:ext cx="21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a-DK" sz="1400" b="1" dirty="0" smtClean="0">
                  <a:solidFill>
                    <a:srgbClr val="00B050"/>
                  </a:solidFill>
                </a:rPr>
                <a:t>Y</a:t>
              </a:r>
              <a:endParaRPr lang="da-DK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4" name="Arc 33"/>
            <p:cNvSpPr/>
            <p:nvPr/>
          </p:nvSpPr>
          <p:spPr>
            <a:xfrm rot="17745183">
              <a:off x="6947079" y="5771777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 w="28575">
              <a:solidFill>
                <a:srgbClr val="FF000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Arc 34"/>
            <p:cNvSpPr/>
            <p:nvPr/>
          </p:nvSpPr>
          <p:spPr>
            <a:xfrm rot="2450529" flipH="1" flipV="1">
              <a:off x="6308599" y="5532944"/>
              <a:ext cx="360000" cy="360000"/>
            </a:xfrm>
            <a:prstGeom prst="arc">
              <a:avLst>
                <a:gd name="adj1" fmla="val 14994029"/>
                <a:gd name="adj2" fmla="val 11798492"/>
              </a:avLst>
            </a:prstGeom>
            <a:ln>
              <a:solidFill>
                <a:srgbClr val="00B05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BottomDown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Arc 48"/>
            <p:cNvSpPr/>
            <p:nvPr/>
          </p:nvSpPr>
          <p:spPr>
            <a:xfrm rot="1331838">
              <a:off x="5835983" y="5233627"/>
              <a:ext cx="432000" cy="432000"/>
            </a:xfrm>
            <a:prstGeom prst="arc">
              <a:avLst>
                <a:gd name="adj1" fmla="val 14994029"/>
                <a:gd name="adj2" fmla="val 11798492"/>
              </a:avLst>
            </a:prstGeom>
            <a:ln w="38100">
              <a:solidFill>
                <a:srgbClr val="0070C0"/>
              </a:solidFill>
              <a:prstDash val="sysDot"/>
              <a:headEnd type="triangle" w="med" len="med"/>
              <a:tailEnd type="triangle" w="med" len="med"/>
            </a:ln>
            <a:effectLst/>
            <a:scene3d>
              <a:camera prst="isometricRightUp">
                <a:rot lat="2607655" lon="17666498" rev="19391891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3056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Setup Feature</a:t>
            </a:r>
            <a:endParaRPr lang="en-SG" dirty="0">
              <a:latin typeface="+mj-lt"/>
            </a:endParaRPr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Features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In </a:t>
            </a:r>
            <a:r>
              <a:rPr lang="en-SG" sz="1400" dirty="0" err="1" smtClean="0">
                <a:solidFill>
                  <a:srgbClr val="262626"/>
                </a:solidFill>
              </a:rPr>
              <a:t>PolyScope</a:t>
            </a:r>
            <a:r>
              <a:rPr lang="en-SG" sz="1400" dirty="0" smtClean="0">
                <a:solidFill>
                  <a:srgbClr val="262626"/>
                </a:solidFill>
              </a:rPr>
              <a:t> a Plane is defined as a 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Multiple Features can be set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Set </a:t>
            </a:r>
            <a:r>
              <a:rPr lang="da-DK" sz="1400" dirty="0">
                <a:solidFill>
                  <a:srgbClr val="262626"/>
                </a:solidFill>
              </a:rPr>
              <a:t>Feature as</a:t>
            </a: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Point</a:t>
            </a: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Line</a:t>
            </a: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Plane</a:t>
            </a:r>
            <a:endParaRPr lang="en-GB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Add 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Plane</a:t>
            </a: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pic>
        <p:nvPicPr>
          <p:cNvPr id="2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2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9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Properties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Show </a:t>
            </a:r>
            <a:r>
              <a:rPr lang="da-DK" sz="1400" dirty="0" err="1">
                <a:solidFill>
                  <a:srgbClr val="262626"/>
                </a:solidFill>
              </a:rPr>
              <a:t>axes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Display </a:t>
            </a:r>
            <a:r>
              <a:rPr lang="da-DK" sz="1000" dirty="0" err="1">
                <a:solidFill>
                  <a:srgbClr val="262626"/>
                </a:solidFill>
              </a:rPr>
              <a:t>colors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Joggable</a:t>
            </a:r>
            <a:endParaRPr lang="da-DK" sz="14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Enable</a:t>
            </a:r>
            <a:r>
              <a:rPr lang="da-DK" sz="1000" dirty="0">
                <a:solidFill>
                  <a:srgbClr val="262626"/>
                </a:solidFill>
              </a:rPr>
              <a:t> feature in </a:t>
            </a:r>
            <a:r>
              <a:rPr lang="da-DK" sz="1000" dirty="0" err="1">
                <a:solidFill>
                  <a:srgbClr val="262626"/>
                </a:solidFill>
              </a:rPr>
              <a:t>Move</a:t>
            </a:r>
            <a:r>
              <a:rPr lang="da-DK" sz="1000" dirty="0">
                <a:solidFill>
                  <a:srgbClr val="262626"/>
                </a:solidFill>
              </a:rPr>
              <a:t>-tab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Variable</a:t>
            </a: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Create</a:t>
            </a:r>
            <a:r>
              <a:rPr lang="da-DK" sz="1000" dirty="0">
                <a:solidFill>
                  <a:srgbClr val="262626"/>
                </a:solidFill>
              </a:rPr>
              <a:t> a </a:t>
            </a:r>
            <a:r>
              <a:rPr lang="da-DK" sz="1000" dirty="0" err="1">
                <a:solidFill>
                  <a:srgbClr val="262626"/>
                </a:solidFill>
              </a:rPr>
              <a:t>copy</a:t>
            </a:r>
            <a:r>
              <a:rPr lang="da-DK" sz="1000" dirty="0">
                <a:solidFill>
                  <a:srgbClr val="262626"/>
                </a:solidFill>
              </a:rPr>
              <a:t> of the</a:t>
            </a:r>
            <a:br>
              <a:rPr lang="da-DK" sz="1000" dirty="0">
                <a:solidFill>
                  <a:srgbClr val="262626"/>
                </a:solidFill>
              </a:rPr>
            </a:br>
            <a:r>
              <a:rPr lang="da-DK" sz="1000" dirty="0">
                <a:solidFill>
                  <a:srgbClr val="262626"/>
                </a:solidFill>
              </a:rPr>
              <a:t>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Move robot here</a:t>
            </a: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Position TCP </a:t>
            </a:r>
            <a:r>
              <a:rPr lang="da-DK" sz="1000" dirty="0" err="1">
                <a:solidFill>
                  <a:srgbClr val="262626"/>
                </a:solidFill>
              </a:rPr>
              <a:t>perpendicular</a:t>
            </a:r>
            <a:r>
              <a:rPr lang="da-DK" sz="1000" dirty="0">
                <a:solidFill>
                  <a:srgbClr val="262626"/>
                </a:solidFill>
              </a:rPr>
              <a:t/>
            </a:r>
            <a:br>
              <a:rPr lang="da-DK" sz="1000" dirty="0">
                <a:solidFill>
                  <a:srgbClr val="262626"/>
                </a:solidFill>
              </a:rPr>
            </a:br>
            <a:r>
              <a:rPr lang="da-DK" sz="1000" dirty="0">
                <a:solidFill>
                  <a:srgbClr val="262626"/>
                </a:solidFill>
              </a:rPr>
              <a:t>to feature</a:t>
            </a:r>
          </a:p>
          <a:p>
            <a:pPr marL="0" indent="0">
              <a:buClr>
                <a:srgbClr val="00628B"/>
              </a:buClr>
              <a:buNone/>
            </a:pPr>
            <a:r>
              <a:rPr lang="da-DK" sz="1400" dirty="0">
                <a:solidFill>
                  <a:srgbClr val="262626"/>
                </a:solidFill>
              </a:rPr>
              <a:t/>
            </a:r>
            <a:br>
              <a:rPr lang="da-DK" sz="1400" dirty="0">
                <a:solidFill>
                  <a:srgbClr val="262626"/>
                </a:solidFill>
              </a:rPr>
            </a:b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Setup Feature</a:t>
            </a:r>
            <a:endParaRPr lang="en-SG" dirty="0">
              <a:latin typeface="+mj-lt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Select 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Jog using arrow keys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Expression editor</a:t>
            </a:r>
          </a:p>
          <a:p>
            <a:pPr marL="0" indent="0">
              <a:buClr>
                <a:srgbClr val="00628B"/>
              </a:buClr>
              <a:buNone/>
            </a:pP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Jog relative to Feature</a:t>
            </a:r>
            <a:endParaRPr lang="en-SG" dirty="0">
              <a:latin typeface="+mj-lt"/>
            </a:endParaRPr>
          </a:p>
        </p:txBody>
      </p:sp>
      <p:pic>
        <p:nvPicPr>
          <p:cNvPr id="1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81508" y="495300"/>
            <a:ext cx="3140961" cy="454580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Move-command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Feature applicable to</a:t>
            </a: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MoveL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MoveP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>
                <a:solidFill>
                  <a:srgbClr val="262626"/>
                </a:solidFill>
              </a:rPr>
              <a:t>MoveC</a:t>
            </a:r>
            <a:endParaRPr lang="da-DK" sz="1000" dirty="0">
              <a:solidFill>
                <a:srgbClr val="262626"/>
              </a:solidFill>
            </a:endParaRPr>
          </a:p>
          <a:p>
            <a:pPr marL="646113" lvl="2" indent="-285750"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Shared parameters</a:t>
            </a: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Select </a:t>
            </a:r>
            <a:r>
              <a:rPr lang="da-DK" sz="1000" dirty="0" err="1">
                <a:solidFill>
                  <a:srgbClr val="262626"/>
                </a:solidFill>
              </a:rPr>
              <a:t>user-defined</a:t>
            </a:r>
            <a:r>
              <a:rPr lang="da-DK" sz="1000" dirty="0">
                <a:solidFill>
                  <a:srgbClr val="262626"/>
                </a:solidFill>
              </a:rPr>
              <a:t> feature</a:t>
            </a:r>
            <a:br>
              <a:rPr lang="da-DK" sz="1000" dirty="0">
                <a:solidFill>
                  <a:srgbClr val="262626"/>
                </a:solidFill>
              </a:rPr>
            </a:br>
            <a:endParaRPr lang="en-GB" sz="1400" dirty="0">
              <a:solidFill>
                <a:srgbClr val="262626"/>
              </a:solidFill>
            </a:endParaRPr>
          </a:p>
          <a:p>
            <a:pPr marL="0" indent="0">
              <a:buClr>
                <a:srgbClr val="00628B"/>
              </a:buClr>
              <a:buNone/>
            </a:pPr>
            <a:r>
              <a:rPr lang="da-DK" sz="1200" dirty="0">
                <a:solidFill>
                  <a:srgbClr val="262626"/>
                </a:solidFill>
              </a:rPr>
              <a:t/>
            </a:r>
            <a:br>
              <a:rPr lang="da-DK" sz="1200" dirty="0">
                <a:solidFill>
                  <a:srgbClr val="262626"/>
                </a:solidFill>
              </a:rPr>
            </a:b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SG" sz="12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Jog relative to Feature</a:t>
            </a:r>
            <a:endParaRPr lang="en-SG" dirty="0">
              <a:latin typeface="+mj-lt"/>
            </a:endParaRPr>
          </a:p>
        </p:txBody>
      </p:sp>
      <p:pic>
        <p:nvPicPr>
          <p:cNvPr id="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2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59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21012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Create 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Insert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MoveJ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Teach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dirty="0" err="1" smtClean="0">
                <a:solidFill>
                  <a:srgbClr val="262626"/>
                </a:solidFill>
              </a:rPr>
              <a:t>home</a:t>
            </a:r>
            <a:r>
              <a:rPr lang="da-DK" sz="1000" dirty="0" smtClean="0">
                <a:solidFill>
                  <a:srgbClr val="262626"/>
                </a:solidFill>
              </a:rPr>
              <a:t> pose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Insert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MoveL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Select </a:t>
            </a:r>
            <a:r>
              <a:rPr lang="da-DK" sz="1000" b="1" dirty="0" smtClean="0">
                <a:solidFill>
                  <a:srgbClr val="262626"/>
                </a:solidFill>
              </a:rPr>
              <a:t>Plane_1</a:t>
            </a:r>
            <a:r>
              <a:rPr lang="da-DK" sz="1000" dirty="0" smtClean="0">
                <a:solidFill>
                  <a:srgbClr val="262626"/>
                </a:solidFill>
              </a:rPr>
              <a:t> as Feature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Teach</a:t>
            </a:r>
            <a:r>
              <a:rPr lang="da-DK" sz="1000" dirty="0" smtClean="0">
                <a:solidFill>
                  <a:srgbClr val="262626"/>
                </a:solidFill>
              </a:rPr>
              <a:t> 4 </a:t>
            </a:r>
            <a:r>
              <a:rPr lang="da-DK" sz="1000" dirty="0" err="1" smtClean="0">
                <a:solidFill>
                  <a:srgbClr val="262626"/>
                </a:solidFill>
              </a:rPr>
              <a:t>waypoints</a:t>
            </a:r>
            <a:endParaRPr lang="da-DK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Run 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Re-</a:t>
            </a:r>
            <a:r>
              <a:rPr lang="da-DK" sz="1400" dirty="0" err="1" smtClean="0">
                <a:solidFill>
                  <a:srgbClr val="262626"/>
                </a:solidFill>
              </a:rPr>
              <a:t>teach</a:t>
            </a:r>
            <a:r>
              <a:rPr lang="da-DK" sz="1400" dirty="0" smtClean="0">
                <a:solidFill>
                  <a:srgbClr val="262626"/>
                </a:solidFill>
              </a:rPr>
              <a:t> Feature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Check Feature as Variable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Verify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dirty="0" err="1" smtClean="0">
                <a:solidFill>
                  <a:srgbClr val="262626"/>
                </a:solidFill>
              </a:rPr>
              <a:t>waypoints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dirty="0" err="1" smtClean="0">
                <a:solidFill>
                  <a:srgbClr val="262626"/>
                </a:solidFill>
              </a:rPr>
              <a:t>are</a:t>
            </a:r>
            <a:r>
              <a:rPr lang="da-DK" sz="1000" dirty="0" smtClean="0">
                <a:solidFill>
                  <a:srgbClr val="262626"/>
                </a:solidFill>
              </a:rPr>
              <a:t> </a:t>
            </a:r>
            <a:r>
              <a:rPr lang="da-DK" sz="1000" dirty="0" err="1" smtClean="0">
                <a:solidFill>
                  <a:srgbClr val="262626"/>
                </a:solidFill>
              </a:rPr>
              <a:t>shifted</a:t>
            </a:r>
            <a:endParaRPr lang="da-DK" sz="1000" b="1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Working with Features</a:t>
            </a:r>
            <a:endParaRPr lang="en-SG" dirty="0">
              <a:latin typeface="+mj-lt"/>
            </a:endParaRPr>
          </a:p>
        </p:txBody>
      </p:sp>
      <p:graphicFrame>
        <p:nvGraphicFramePr>
          <p:cNvPr id="11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20786"/>
              </p:ext>
            </p:extLst>
          </p:nvPr>
        </p:nvGraphicFramePr>
        <p:xfrm>
          <a:off x="851324" y="3187223"/>
          <a:ext cx="1800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0"/>
              </a:tblGrid>
              <a:tr h="185388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200" dirty="0" smtClean="0"/>
                    </a:p>
                  </a:txBody>
                  <a:tcP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551612" y="678366"/>
            <a:ext cx="5081434" cy="4585243"/>
            <a:chOff x="3061408" y="1745503"/>
            <a:chExt cx="5081434" cy="4585243"/>
          </a:xfrm>
        </p:grpSpPr>
        <p:sp>
          <p:nvSpPr>
            <p:cNvPr id="13" name="Rectangle 12"/>
            <p:cNvSpPr/>
            <p:nvPr/>
          </p:nvSpPr>
          <p:spPr>
            <a:xfrm>
              <a:off x="3607167" y="4167608"/>
              <a:ext cx="1440000" cy="216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407" y="4170746"/>
              <a:ext cx="1440000" cy="216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Arc 14"/>
            <p:cNvSpPr/>
            <p:nvPr/>
          </p:nvSpPr>
          <p:spPr>
            <a:xfrm rot="16764044">
              <a:off x="4299897" y="1624142"/>
              <a:ext cx="2666079" cy="3000173"/>
            </a:xfrm>
            <a:prstGeom prst="arc">
              <a:avLst>
                <a:gd name="adj1" fmla="val 16200000"/>
                <a:gd name="adj2" fmla="val 20759973"/>
              </a:avLst>
            </a:prstGeom>
            <a:ln w="6350">
              <a:solidFill>
                <a:srgbClr val="56A0D3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176222" y="4846917"/>
              <a:ext cx="923679" cy="13045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553906" y="4846917"/>
              <a:ext cx="622316" cy="403829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176222" y="4125276"/>
              <a:ext cx="0" cy="72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83609" y="5649951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622193" y="2205982"/>
              <a:ext cx="1440000" cy="2160000"/>
            </a:xfrm>
            <a:prstGeom prst="rect">
              <a:avLst/>
            </a:prstGeom>
            <a:solidFill>
              <a:schemeClr val="bg1"/>
            </a:solidFill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82120" y="2205982"/>
              <a:ext cx="1440000" cy="21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/>
            <p:cNvSpPr/>
            <p:nvPr/>
          </p:nvSpPr>
          <p:spPr>
            <a:xfrm>
              <a:off x="3201806" y="3450222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/>
            <p:cNvSpPr/>
            <p:nvPr/>
          </p:nvSpPr>
          <p:spPr>
            <a:xfrm>
              <a:off x="4494873" y="3649757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/>
            <p:cNvSpPr/>
            <p:nvPr/>
          </p:nvSpPr>
          <p:spPr>
            <a:xfrm>
              <a:off x="4117793" y="2839035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/>
            <p:cNvSpPr/>
            <p:nvPr/>
          </p:nvSpPr>
          <p:spPr>
            <a:xfrm>
              <a:off x="5410860" y="303857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/>
            <p:cNvSpPr/>
            <p:nvPr/>
          </p:nvSpPr>
          <p:spPr>
            <a:xfrm>
              <a:off x="5522416" y="1745503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Arc 26"/>
            <p:cNvSpPr/>
            <p:nvPr/>
          </p:nvSpPr>
          <p:spPr>
            <a:xfrm rot="4835956" flipH="1">
              <a:off x="4120902" y="1694115"/>
              <a:ext cx="2631153" cy="2852952"/>
            </a:xfrm>
            <a:prstGeom prst="arc">
              <a:avLst>
                <a:gd name="adj1" fmla="val 16200000"/>
                <a:gd name="adj2" fmla="val 20759973"/>
              </a:avLst>
            </a:prstGeom>
            <a:ln w="6350">
              <a:solidFill>
                <a:srgbClr val="99CC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/>
            <p:cNvSpPr/>
            <p:nvPr/>
          </p:nvSpPr>
          <p:spPr>
            <a:xfrm>
              <a:off x="5861788" y="3461217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/>
            <p:cNvSpPr/>
            <p:nvPr/>
          </p:nvSpPr>
          <p:spPr>
            <a:xfrm>
              <a:off x="7154855" y="3660752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/>
            <p:cNvSpPr/>
            <p:nvPr/>
          </p:nvSpPr>
          <p:spPr>
            <a:xfrm>
              <a:off x="6777775" y="285003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/>
            <p:cNvSpPr/>
            <p:nvPr/>
          </p:nvSpPr>
          <p:spPr>
            <a:xfrm>
              <a:off x="8070842" y="3049565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Tekstboks 18"/>
            <p:cNvSpPr txBox="1"/>
            <p:nvPr/>
          </p:nvSpPr>
          <p:spPr>
            <a:xfrm>
              <a:off x="3061408" y="3478094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wp2</a:t>
              </a:r>
              <a:endParaRPr lang="da-DK" sz="1000"/>
            </a:p>
          </p:txBody>
        </p:sp>
        <p:sp>
          <p:nvSpPr>
            <p:cNvPr id="33" name="Tekstboks 18"/>
            <p:cNvSpPr txBox="1"/>
            <p:nvPr/>
          </p:nvSpPr>
          <p:spPr>
            <a:xfrm>
              <a:off x="4002375" y="2876070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wp1</a:t>
              </a:r>
              <a:endParaRPr lang="da-DK" sz="1000"/>
            </a:p>
          </p:txBody>
        </p:sp>
        <p:sp>
          <p:nvSpPr>
            <p:cNvPr id="34" name="Tekstboks 18"/>
            <p:cNvSpPr txBox="1"/>
            <p:nvPr/>
          </p:nvSpPr>
          <p:spPr>
            <a:xfrm>
              <a:off x="4346021" y="3673742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wp3</a:t>
              </a:r>
              <a:endParaRPr lang="da-DK" sz="1000"/>
            </a:p>
          </p:txBody>
        </p:sp>
        <p:sp>
          <p:nvSpPr>
            <p:cNvPr id="35" name="Tekstboks 18"/>
            <p:cNvSpPr txBox="1"/>
            <p:nvPr/>
          </p:nvSpPr>
          <p:spPr>
            <a:xfrm>
              <a:off x="5319271" y="3050610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wp4</a:t>
              </a:r>
              <a:endParaRPr lang="da-DK" sz="1000"/>
            </a:p>
          </p:txBody>
        </p:sp>
        <p:sp>
          <p:nvSpPr>
            <p:cNvPr id="36" name="Tekstboks 18"/>
            <p:cNvSpPr txBox="1"/>
            <p:nvPr/>
          </p:nvSpPr>
          <p:spPr>
            <a:xfrm>
              <a:off x="5319271" y="182535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home</a:t>
              </a:r>
              <a:endParaRPr lang="da-DK" sz="1000"/>
            </a:p>
          </p:txBody>
        </p:sp>
        <p:sp>
          <p:nvSpPr>
            <p:cNvPr id="37" name="Tekstboks 18"/>
            <p:cNvSpPr txBox="1"/>
            <p:nvPr/>
          </p:nvSpPr>
          <p:spPr>
            <a:xfrm>
              <a:off x="3970678" y="5028389"/>
              <a:ext cx="8846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Plane_1</a:t>
              </a:r>
              <a:endParaRPr lang="da-DK" sz="1000"/>
            </a:p>
          </p:txBody>
        </p:sp>
        <p:sp>
          <p:nvSpPr>
            <p:cNvPr id="38" name="Tekstboks 18"/>
            <p:cNvSpPr txBox="1"/>
            <p:nvPr/>
          </p:nvSpPr>
          <p:spPr>
            <a:xfrm>
              <a:off x="6543773" y="5075524"/>
              <a:ext cx="12333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Plane_1</a:t>
              </a:r>
              <a:r>
                <a:rPr lang="da-DK" sz="1000"/>
                <a:t> </a:t>
              </a:r>
              <a:r>
                <a:rPr lang="da-DK" sz="1000" smtClean="0"/>
                <a:t>re-taught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5183609" y="3732752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787202" y="4846917"/>
              <a:ext cx="923679" cy="13045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64886" y="4846917"/>
              <a:ext cx="622316" cy="403829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787202" y="4125276"/>
              <a:ext cx="0" cy="7200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0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77" name="Pladsholder til indhold 2"/>
          <p:cNvSpPr txBox="1">
            <a:spLocks/>
          </p:cNvSpPr>
          <p:nvPr/>
        </p:nvSpPr>
        <p:spPr>
          <a:xfrm>
            <a:off x="281508" y="503594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Use sample 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Use</a:t>
            </a:r>
            <a:r>
              <a:rPr lang="da-DK" sz="1400" dirty="0" smtClean="0">
                <a:solidFill>
                  <a:srgbClr val="262626"/>
                </a:solidFill>
              </a:rPr>
              <a:t> script </a:t>
            </a:r>
            <a:r>
              <a:rPr lang="da-DK" sz="1400" dirty="0" err="1" smtClean="0">
                <a:solidFill>
                  <a:srgbClr val="262626"/>
                </a:solidFill>
              </a:rPr>
              <a:t>code</a:t>
            </a:r>
            <a:r>
              <a:rPr lang="da-DK" sz="1400" dirty="0" smtClean="0">
                <a:solidFill>
                  <a:srgbClr val="262626"/>
                </a:solidFill>
              </a:rPr>
              <a:t> to offset Feature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pose_add</a:t>
            </a:r>
            <a:r>
              <a:rPr lang="da-DK" sz="1000" dirty="0" smtClean="0">
                <a:solidFill>
                  <a:srgbClr val="262626"/>
                </a:solidFill>
              </a:rPr>
              <a:t>()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pose_trans</a:t>
            </a:r>
            <a:r>
              <a:rPr lang="da-DK" sz="1000" dirty="0" smtClean="0">
                <a:solidFill>
                  <a:srgbClr val="262626"/>
                </a:solidFill>
              </a:rPr>
              <a:t>()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How to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Define</a:t>
            </a:r>
            <a:r>
              <a:rPr lang="da-DK" sz="1000" dirty="0" smtClean="0">
                <a:solidFill>
                  <a:srgbClr val="262626"/>
                </a:solidFill>
              </a:rPr>
              <a:t> offset in Y 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Use</a:t>
            </a:r>
            <a:r>
              <a:rPr lang="da-DK" sz="1000" dirty="0" smtClean="0">
                <a:solidFill>
                  <a:srgbClr val="262626"/>
                </a:solidFill>
              </a:rPr>
              <a:t> offset in pose var</a:t>
            </a:r>
          </a:p>
          <a:p>
            <a:pPr lvl="2">
              <a:buClr>
                <a:srgbClr val="00628B"/>
              </a:buClr>
            </a:pPr>
            <a:r>
              <a:rPr lang="da-DK" sz="1000" dirty="0" err="1" smtClean="0">
                <a:solidFill>
                  <a:srgbClr val="262626"/>
                </a:solidFill>
              </a:rPr>
              <a:t>Use</a:t>
            </a:r>
            <a:r>
              <a:rPr lang="da-DK" sz="1000" dirty="0" smtClean="0">
                <a:solidFill>
                  <a:srgbClr val="262626"/>
                </a:solidFill>
              </a:rPr>
              <a:t> pose var to offset feature</a:t>
            </a:r>
          </a:p>
          <a:p>
            <a:pPr lvl="2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9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Working with Features</a:t>
            </a:r>
            <a:endParaRPr lang="en-SG" dirty="0">
              <a:latin typeface="+mj-lt"/>
            </a:endParaRPr>
          </a:p>
        </p:txBody>
      </p:sp>
      <p:graphicFrame>
        <p:nvGraphicFramePr>
          <p:cNvPr id="80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11740"/>
              </p:ext>
            </p:extLst>
          </p:nvPr>
        </p:nvGraphicFramePr>
        <p:xfrm>
          <a:off x="851323" y="2626630"/>
          <a:ext cx="3192787" cy="2319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2787"/>
              </a:tblGrid>
              <a:tr h="2319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y = 0.05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offset = p[0,y,0,0,0,0]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Plane_1_var</a:t>
                      </a:r>
                      <a:r>
                        <a:rPr lang="da-DK" sz="1200" baseline="0" dirty="0" smtClean="0"/>
                        <a:t> = </a:t>
                      </a:r>
                      <a:r>
                        <a:rPr lang="da-DK" sz="1200" baseline="0" dirty="0" err="1" smtClean="0"/>
                        <a:t>pose_trans</a:t>
                      </a:r>
                      <a:r>
                        <a:rPr lang="da-DK" sz="1200" baseline="0" dirty="0" smtClean="0"/>
                        <a:t>(Plane_1_var,offset)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Rectangle 80"/>
          <p:cNvSpPr/>
          <p:nvPr/>
        </p:nvSpPr>
        <p:spPr>
          <a:xfrm>
            <a:off x="4097371" y="3096401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2" name="Rectangle 81"/>
          <p:cNvSpPr/>
          <p:nvPr/>
        </p:nvSpPr>
        <p:spPr>
          <a:xfrm>
            <a:off x="6747611" y="3514327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3" name="Arc 82"/>
          <p:cNvSpPr/>
          <p:nvPr/>
        </p:nvSpPr>
        <p:spPr>
          <a:xfrm rot="16764044">
            <a:off x="4790101" y="552935"/>
            <a:ext cx="2666079" cy="3000173"/>
          </a:xfrm>
          <a:prstGeom prst="arc">
            <a:avLst>
              <a:gd name="adj1" fmla="val 16200000"/>
              <a:gd name="adj2" fmla="val 20759973"/>
            </a:avLst>
          </a:prstGeom>
          <a:ln w="6350">
            <a:solidFill>
              <a:srgbClr val="56A0D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666426" y="3775710"/>
            <a:ext cx="923679" cy="130452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044110" y="3775710"/>
            <a:ext cx="622316" cy="403829"/>
          </a:xfrm>
          <a:prstGeom prst="straightConnector1">
            <a:avLst/>
          </a:prstGeom>
          <a:ln>
            <a:solidFill>
              <a:srgbClr val="FF5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666426" y="3054069"/>
            <a:ext cx="0" cy="72000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600000">
            <a:off x="5758656" y="4446766"/>
            <a:ext cx="54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112397" y="1134775"/>
            <a:ext cx="1440000" cy="2160000"/>
          </a:xfrm>
          <a:prstGeom prst="rect">
            <a:avLst/>
          </a:prstGeom>
          <a:solidFill>
            <a:schemeClr val="bg1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9" name="Rectangle 88"/>
          <p:cNvSpPr/>
          <p:nvPr/>
        </p:nvSpPr>
        <p:spPr>
          <a:xfrm>
            <a:off x="6772324" y="1549563"/>
            <a:ext cx="1440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0" name="Oval 89"/>
          <p:cNvSpPr/>
          <p:nvPr/>
        </p:nvSpPr>
        <p:spPr>
          <a:xfrm>
            <a:off x="3692010" y="2385689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2" name="Oval 91"/>
          <p:cNvSpPr/>
          <p:nvPr/>
        </p:nvSpPr>
        <p:spPr>
          <a:xfrm>
            <a:off x="4607997" y="1767828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3" name="Oval 92"/>
          <p:cNvSpPr/>
          <p:nvPr/>
        </p:nvSpPr>
        <p:spPr>
          <a:xfrm>
            <a:off x="5901064" y="196736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4" name="Oval 93"/>
          <p:cNvSpPr/>
          <p:nvPr/>
        </p:nvSpPr>
        <p:spPr>
          <a:xfrm>
            <a:off x="6012620" y="67429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5" name="Arc 94"/>
          <p:cNvSpPr/>
          <p:nvPr/>
        </p:nvSpPr>
        <p:spPr>
          <a:xfrm rot="4835956" flipH="1">
            <a:off x="4611106" y="622908"/>
            <a:ext cx="2631153" cy="2852952"/>
          </a:xfrm>
          <a:prstGeom prst="arc">
            <a:avLst>
              <a:gd name="adj1" fmla="val 15280507"/>
              <a:gd name="adj2" fmla="val 20759973"/>
            </a:avLst>
          </a:prstGeom>
          <a:ln w="6350">
            <a:solidFill>
              <a:srgbClr val="99CC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6" name="Oval 95"/>
          <p:cNvSpPr/>
          <p:nvPr/>
        </p:nvSpPr>
        <p:spPr>
          <a:xfrm>
            <a:off x="6351992" y="2804798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7" name="Oval 96"/>
          <p:cNvSpPr/>
          <p:nvPr/>
        </p:nvSpPr>
        <p:spPr>
          <a:xfrm>
            <a:off x="7645059" y="300433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8" name="Oval 97"/>
          <p:cNvSpPr/>
          <p:nvPr/>
        </p:nvSpPr>
        <p:spPr>
          <a:xfrm>
            <a:off x="7267979" y="219361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9" name="Oval 98"/>
          <p:cNvSpPr/>
          <p:nvPr/>
        </p:nvSpPr>
        <p:spPr>
          <a:xfrm>
            <a:off x="8561046" y="239314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0" name="Tekstboks 18"/>
          <p:cNvSpPr txBox="1"/>
          <p:nvPr/>
        </p:nvSpPr>
        <p:spPr>
          <a:xfrm>
            <a:off x="3551612" y="241356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wp2</a:t>
            </a:r>
            <a:endParaRPr lang="da-DK" sz="1000"/>
          </a:p>
        </p:txBody>
      </p:sp>
      <p:sp>
        <p:nvSpPr>
          <p:cNvPr id="101" name="Tekstboks 18"/>
          <p:cNvSpPr txBox="1"/>
          <p:nvPr/>
        </p:nvSpPr>
        <p:spPr>
          <a:xfrm>
            <a:off x="4492579" y="1811537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wp1</a:t>
            </a:r>
            <a:endParaRPr lang="da-DK" sz="1000"/>
          </a:p>
        </p:txBody>
      </p:sp>
      <p:sp>
        <p:nvSpPr>
          <p:cNvPr id="102" name="Tekstboks 18"/>
          <p:cNvSpPr txBox="1"/>
          <p:nvPr/>
        </p:nvSpPr>
        <p:spPr>
          <a:xfrm>
            <a:off x="4836225" y="2602535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wp3</a:t>
            </a:r>
            <a:endParaRPr lang="da-DK" sz="1000"/>
          </a:p>
        </p:txBody>
      </p:sp>
      <p:sp>
        <p:nvSpPr>
          <p:cNvPr id="103" name="Tekstboks 18"/>
          <p:cNvSpPr txBox="1"/>
          <p:nvPr/>
        </p:nvSpPr>
        <p:spPr>
          <a:xfrm>
            <a:off x="5809475" y="1986077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wp4</a:t>
            </a:r>
            <a:endParaRPr lang="da-DK" sz="1000"/>
          </a:p>
        </p:txBody>
      </p:sp>
      <p:sp>
        <p:nvSpPr>
          <p:cNvPr id="104" name="Tekstboks 18"/>
          <p:cNvSpPr txBox="1"/>
          <p:nvPr/>
        </p:nvSpPr>
        <p:spPr>
          <a:xfrm>
            <a:off x="5809475" y="754144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home</a:t>
            </a:r>
            <a:endParaRPr lang="da-DK" sz="1000"/>
          </a:p>
        </p:txBody>
      </p:sp>
      <p:sp>
        <p:nvSpPr>
          <p:cNvPr id="105" name="Tekstboks 18"/>
          <p:cNvSpPr txBox="1"/>
          <p:nvPr/>
        </p:nvSpPr>
        <p:spPr>
          <a:xfrm>
            <a:off x="4460882" y="3957182"/>
            <a:ext cx="884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endParaRPr lang="da-DK" sz="1000"/>
          </a:p>
        </p:txBody>
      </p:sp>
      <p:sp>
        <p:nvSpPr>
          <p:cNvPr id="106" name="Tekstboks 18"/>
          <p:cNvSpPr txBox="1"/>
          <p:nvPr/>
        </p:nvSpPr>
        <p:spPr>
          <a:xfrm>
            <a:off x="7033977" y="4419105"/>
            <a:ext cx="123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r>
              <a:rPr lang="da-DK" sz="1000"/>
              <a:t> </a:t>
            </a:r>
            <a:r>
              <a:rPr lang="da-DK" sz="1000" smtClean="0"/>
              <a:t>offset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rot="600000">
            <a:off x="5768083" y="2444724"/>
            <a:ext cx="5400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277406" y="4190498"/>
            <a:ext cx="923679" cy="1304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6655090" y="4190498"/>
            <a:ext cx="622316" cy="4038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7277406" y="3468857"/>
            <a:ext cx="0" cy="7200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985077" y="2579782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Use sample 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Create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two</a:t>
            </a:r>
            <a:r>
              <a:rPr lang="da-DK" sz="1400" dirty="0" smtClean="0">
                <a:solidFill>
                  <a:srgbClr val="262626"/>
                </a:solidFill>
              </a:rPr>
              <a:t> Features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Plane_1</a:t>
            </a: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Plane_2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Use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two</a:t>
            </a:r>
            <a:r>
              <a:rPr lang="da-DK" sz="1400" dirty="0" smtClean="0">
                <a:solidFill>
                  <a:srgbClr val="262626"/>
                </a:solidFill>
              </a:rPr>
              <a:t> inputs to switch Feature</a:t>
            </a:r>
            <a:endParaRPr lang="da-DK" sz="12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 smtClean="0">
                <a:solidFill>
                  <a:srgbClr val="262626"/>
                </a:solidFill>
              </a:rPr>
              <a:t>If DI[0] is </a:t>
            </a:r>
            <a:r>
              <a:rPr lang="da-DK" sz="1000" dirty="0" err="1" smtClean="0">
                <a:solidFill>
                  <a:srgbClr val="262626"/>
                </a:solidFill>
              </a:rPr>
              <a:t>high</a:t>
            </a:r>
            <a:r>
              <a:rPr lang="da-DK" sz="1000" dirty="0" smtClean="0">
                <a:solidFill>
                  <a:srgbClr val="262626"/>
                </a:solidFill>
              </a:rPr>
              <a:t>, </a:t>
            </a:r>
            <a:r>
              <a:rPr lang="da-DK" sz="1000" dirty="0" err="1" smtClean="0">
                <a:solidFill>
                  <a:srgbClr val="262626"/>
                </a:solidFill>
              </a:rPr>
              <a:t>use</a:t>
            </a:r>
            <a:r>
              <a:rPr lang="da-DK" sz="1000" dirty="0" smtClean="0">
                <a:solidFill>
                  <a:srgbClr val="262626"/>
                </a:solidFill>
              </a:rPr>
              <a:t> Plane_1</a:t>
            </a:r>
            <a:endParaRPr lang="da-DK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da-DK" sz="1000" dirty="0">
                <a:solidFill>
                  <a:srgbClr val="262626"/>
                </a:solidFill>
              </a:rPr>
              <a:t>If </a:t>
            </a:r>
            <a:r>
              <a:rPr lang="da-DK" sz="1000" dirty="0" smtClean="0">
                <a:solidFill>
                  <a:srgbClr val="262626"/>
                </a:solidFill>
              </a:rPr>
              <a:t>DI[1] </a:t>
            </a:r>
            <a:r>
              <a:rPr lang="da-DK" sz="1000" dirty="0">
                <a:solidFill>
                  <a:srgbClr val="262626"/>
                </a:solidFill>
              </a:rPr>
              <a:t>is </a:t>
            </a:r>
            <a:r>
              <a:rPr lang="da-DK" sz="1000" dirty="0" err="1">
                <a:solidFill>
                  <a:srgbClr val="262626"/>
                </a:solidFill>
              </a:rPr>
              <a:t>high</a:t>
            </a:r>
            <a:r>
              <a:rPr lang="da-DK" sz="1000" dirty="0">
                <a:solidFill>
                  <a:srgbClr val="262626"/>
                </a:solidFill>
              </a:rPr>
              <a:t>, </a:t>
            </a:r>
            <a:r>
              <a:rPr lang="da-DK" sz="1000" dirty="0" err="1">
                <a:solidFill>
                  <a:srgbClr val="262626"/>
                </a:solidFill>
              </a:rPr>
              <a:t>use</a:t>
            </a:r>
            <a:r>
              <a:rPr lang="da-DK" sz="1000" dirty="0">
                <a:solidFill>
                  <a:srgbClr val="262626"/>
                </a:solidFill>
              </a:rPr>
              <a:t> </a:t>
            </a:r>
            <a:r>
              <a:rPr lang="da-DK" sz="1000" dirty="0" smtClean="0">
                <a:solidFill>
                  <a:srgbClr val="262626"/>
                </a:solidFill>
              </a:rPr>
              <a:t>Plane_2</a:t>
            </a:r>
            <a:endParaRPr lang="da-DK" sz="10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Working with Features</a:t>
            </a:r>
            <a:endParaRPr lang="en-SG" dirty="0">
              <a:latin typeface="+mj-lt"/>
            </a:endParaRPr>
          </a:p>
        </p:txBody>
      </p:sp>
      <p:graphicFrame>
        <p:nvGraphicFramePr>
          <p:cNvPr id="42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18195"/>
              </p:ext>
            </p:extLst>
          </p:nvPr>
        </p:nvGraphicFramePr>
        <p:xfrm>
          <a:off x="851323" y="2521132"/>
          <a:ext cx="2154427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4427"/>
              </a:tblGrid>
              <a:tr h="244176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IF DI[0]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Plane_1_var</a:t>
                      </a:r>
                      <a:r>
                        <a:rPr lang="da-DK" sz="1200" baseline="0" dirty="0" smtClean="0"/>
                        <a:t> = Plane_1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ELSEIF DI[1] = True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Plane_1_var</a:t>
                      </a:r>
                      <a:r>
                        <a:rPr lang="da-DK" sz="1200" baseline="0" dirty="0" smtClean="0"/>
                        <a:t> = Plane_2 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Waypoint_3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Waypoint_4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097371" y="3098579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Rectangle 43"/>
          <p:cNvSpPr/>
          <p:nvPr/>
        </p:nvSpPr>
        <p:spPr>
          <a:xfrm rot="20415289">
            <a:off x="6747611" y="3442294"/>
            <a:ext cx="1440000" cy="2160000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5" name="Arc 44"/>
          <p:cNvSpPr/>
          <p:nvPr/>
        </p:nvSpPr>
        <p:spPr>
          <a:xfrm rot="16764044">
            <a:off x="4790101" y="555113"/>
            <a:ext cx="2666079" cy="3000173"/>
          </a:xfrm>
          <a:prstGeom prst="arc">
            <a:avLst>
              <a:gd name="adj1" fmla="val 16200000"/>
              <a:gd name="adj2" fmla="val 20759973"/>
            </a:avLst>
          </a:prstGeom>
          <a:ln w="6350">
            <a:solidFill>
              <a:srgbClr val="56A0D3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666426" y="3777888"/>
            <a:ext cx="923679" cy="130452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044110" y="3777888"/>
            <a:ext cx="622316" cy="403829"/>
          </a:xfrm>
          <a:prstGeom prst="straightConnector1">
            <a:avLst/>
          </a:prstGeom>
          <a:ln>
            <a:solidFill>
              <a:srgbClr val="FF505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666426" y="3056247"/>
            <a:ext cx="0" cy="72000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112397" y="1136953"/>
            <a:ext cx="1440000" cy="2160000"/>
          </a:xfrm>
          <a:prstGeom prst="rect">
            <a:avLst/>
          </a:prstGeom>
          <a:solidFill>
            <a:schemeClr val="bg1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Rectangle 49"/>
          <p:cNvSpPr/>
          <p:nvPr/>
        </p:nvSpPr>
        <p:spPr>
          <a:xfrm rot="20415289">
            <a:off x="6772324" y="1551741"/>
            <a:ext cx="1440000" cy="216000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1" name="Oval 50"/>
          <p:cNvSpPr/>
          <p:nvPr/>
        </p:nvSpPr>
        <p:spPr>
          <a:xfrm>
            <a:off x="3692010" y="2381193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Oval 51"/>
          <p:cNvSpPr/>
          <p:nvPr/>
        </p:nvSpPr>
        <p:spPr>
          <a:xfrm>
            <a:off x="4985077" y="2579782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3" name="Oval 52"/>
          <p:cNvSpPr/>
          <p:nvPr/>
        </p:nvSpPr>
        <p:spPr>
          <a:xfrm>
            <a:off x="4607997" y="1770006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4" name="Oval 53"/>
          <p:cNvSpPr/>
          <p:nvPr/>
        </p:nvSpPr>
        <p:spPr>
          <a:xfrm>
            <a:off x="5901064" y="196954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5" name="Oval 54"/>
          <p:cNvSpPr/>
          <p:nvPr/>
        </p:nvSpPr>
        <p:spPr>
          <a:xfrm>
            <a:off x="6012620" y="676474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Arc 55"/>
          <p:cNvSpPr/>
          <p:nvPr/>
        </p:nvSpPr>
        <p:spPr>
          <a:xfrm rot="4835956" flipH="1">
            <a:off x="4634444" y="717161"/>
            <a:ext cx="2631153" cy="2613618"/>
          </a:xfrm>
          <a:prstGeom prst="arc">
            <a:avLst>
              <a:gd name="adj1" fmla="val 15007600"/>
              <a:gd name="adj2" fmla="val 20759973"/>
            </a:avLst>
          </a:prstGeom>
          <a:ln w="6350">
            <a:solidFill>
              <a:srgbClr val="99CC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7" name="Oval 56"/>
          <p:cNvSpPr/>
          <p:nvPr/>
        </p:nvSpPr>
        <p:spPr>
          <a:xfrm>
            <a:off x="6474543" y="3155775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8" name="Oval 57"/>
          <p:cNvSpPr/>
          <p:nvPr/>
        </p:nvSpPr>
        <p:spPr>
          <a:xfrm>
            <a:off x="7739329" y="291224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9" name="Oval 58"/>
          <p:cNvSpPr/>
          <p:nvPr/>
        </p:nvSpPr>
        <p:spPr>
          <a:xfrm>
            <a:off x="7154855" y="225235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0" name="Oval 59"/>
          <p:cNvSpPr/>
          <p:nvPr/>
        </p:nvSpPr>
        <p:spPr>
          <a:xfrm>
            <a:off x="8419641" y="2027671"/>
            <a:ext cx="72000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1" name="Tekstboks 18"/>
          <p:cNvSpPr txBox="1"/>
          <p:nvPr/>
        </p:nvSpPr>
        <p:spPr>
          <a:xfrm>
            <a:off x="3551612" y="2409065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wp2</a:t>
            </a:r>
            <a:endParaRPr lang="da-DK" sz="1000"/>
          </a:p>
        </p:txBody>
      </p:sp>
      <p:sp>
        <p:nvSpPr>
          <p:cNvPr id="62" name="Tekstboks 18"/>
          <p:cNvSpPr txBox="1"/>
          <p:nvPr/>
        </p:nvSpPr>
        <p:spPr>
          <a:xfrm>
            <a:off x="4492579" y="180704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wp1</a:t>
            </a:r>
            <a:endParaRPr lang="da-DK" sz="1000"/>
          </a:p>
        </p:txBody>
      </p:sp>
      <p:sp>
        <p:nvSpPr>
          <p:cNvPr id="63" name="Tekstboks 18"/>
          <p:cNvSpPr txBox="1"/>
          <p:nvPr/>
        </p:nvSpPr>
        <p:spPr>
          <a:xfrm>
            <a:off x="4836225" y="2604713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wp3</a:t>
            </a:r>
            <a:endParaRPr lang="da-DK" sz="1000"/>
          </a:p>
        </p:txBody>
      </p:sp>
      <p:sp>
        <p:nvSpPr>
          <p:cNvPr id="64" name="Tekstboks 18"/>
          <p:cNvSpPr txBox="1"/>
          <p:nvPr/>
        </p:nvSpPr>
        <p:spPr>
          <a:xfrm>
            <a:off x="5809475" y="1981581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wp4</a:t>
            </a:r>
            <a:endParaRPr lang="da-DK" sz="1000"/>
          </a:p>
        </p:txBody>
      </p:sp>
      <p:sp>
        <p:nvSpPr>
          <p:cNvPr id="65" name="Tekstboks 18"/>
          <p:cNvSpPr txBox="1"/>
          <p:nvPr/>
        </p:nvSpPr>
        <p:spPr>
          <a:xfrm>
            <a:off x="5809475" y="756322"/>
            <a:ext cx="49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home</a:t>
            </a:r>
            <a:endParaRPr lang="da-DK" sz="1000"/>
          </a:p>
        </p:txBody>
      </p:sp>
      <p:sp>
        <p:nvSpPr>
          <p:cNvPr id="66" name="Tekstboks 18"/>
          <p:cNvSpPr txBox="1"/>
          <p:nvPr/>
        </p:nvSpPr>
        <p:spPr>
          <a:xfrm>
            <a:off x="4460882" y="3958022"/>
            <a:ext cx="884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Plane_1</a:t>
            </a:r>
            <a:endParaRPr lang="da-DK" sz="1000"/>
          </a:p>
        </p:txBody>
      </p:sp>
      <p:sp>
        <p:nvSpPr>
          <p:cNvPr id="67" name="Tekstboks 18"/>
          <p:cNvSpPr txBox="1"/>
          <p:nvPr/>
        </p:nvSpPr>
        <p:spPr>
          <a:xfrm>
            <a:off x="7250798" y="4312978"/>
            <a:ext cx="786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smtClean="0"/>
              <a:t>Plane_2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rot="20395923">
            <a:off x="7146882" y="4039410"/>
            <a:ext cx="923679" cy="1304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20395923" flipH="1">
            <a:off x="6618400" y="4296353"/>
            <a:ext cx="622316" cy="4038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20395923" flipV="1">
            <a:off x="7028449" y="3502159"/>
            <a:ext cx="0" cy="7200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Arc 70"/>
          <p:cNvSpPr/>
          <p:nvPr/>
        </p:nvSpPr>
        <p:spPr>
          <a:xfrm rot="9156442">
            <a:off x="5629243" y="2076167"/>
            <a:ext cx="963712" cy="650869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2" name="Arc 71"/>
          <p:cNvSpPr/>
          <p:nvPr/>
        </p:nvSpPr>
        <p:spPr>
          <a:xfrm rot="9156442">
            <a:off x="5629243" y="4076375"/>
            <a:ext cx="963712" cy="650869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58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Create two feature planes: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Plane_1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Plane_2</a:t>
            </a: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Set them as variable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Save Installation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part 1</a:t>
            </a:r>
            <a:endParaRPr lang="en-SG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grpSp>
        <p:nvGrpSpPr>
          <p:cNvPr id="74" name="Group 73"/>
          <p:cNvGrpSpPr/>
          <p:nvPr/>
        </p:nvGrpSpPr>
        <p:grpSpPr>
          <a:xfrm>
            <a:off x="4741505" y="214688"/>
            <a:ext cx="1639910" cy="3749612"/>
            <a:chOff x="4627463" y="1741884"/>
            <a:chExt cx="944686" cy="2160000"/>
          </a:xfrm>
        </p:grpSpPr>
        <p:sp>
          <p:nvSpPr>
            <p:cNvPr id="75" name="Rectangle 74"/>
            <p:cNvSpPr/>
            <p:nvPr/>
          </p:nvSpPr>
          <p:spPr>
            <a:xfrm>
              <a:off x="4627463" y="1741884"/>
              <a:ext cx="805328" cy="2160000"/>
            </a:xfrm>
            <a:prstGeom prst="rect">
              <a:avLst/>
            </a:prstGeom>
            <a:solidFill>
              <a:schemeClr val="bg1"/>
            </a:solidFill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5147684" y="2456581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4825292" y="2468374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5141135" y="2053506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665664" y="1544849"/>
            <a:ext cx="1438332" cy="3749612"/>
            <a:chOff x="6730121" y="2651430"/>
            <a:chExt cx="828565" cy="2160000"/>
          </a:xfrm>
        </p:grpSpPr>
        <p:sp>
          <p:nvSpPr>
            <p:cNvPr id="82" name="Rectangle 81"/>
            <p:cNvSpPr/>
            <p:nvPr/>
          </p:nvSpPr>
          <p:spPr>
            <a:xfrm rot="20537188">
              <a:off x="6730121" y="2651430"/>
              <a:ext cx="805328" cy="21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  <a:scene3d>
              <a:camera prst="isometricOffAxis2Top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dirty="0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rot="20537188">
              <a:off x="7134221" y="3288206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20537188" flipH="1">
              <a:off x="6847797" y="3398297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20537188" flipH="1" flipV="1">
              <a:off x="7062253" y="2952470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kstboks 18"/>
          <p:cNvSpPr txBox="1"/>
          <p:nvPr/>
        </p:nvSpPr>
        <p:spPr>
          <a:xfrm>
            <a:off x="5071275" y="1972416"/>
            <a:ext cx="78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</a:t>
            </a:r>
            <a:endParaRPr lang="da-DK" sz="1000" b="1" dirty="0"/>
          </a:p>
        </p:txBody>
      </p:sp>
      <p:sp>
        <p:nvSpPr>
          <p:cNvPr id="87" name="Tekstboks 18"/>
          <p:cNvSpPr txBox="1"/>
          <p:nvPr/>
        </p:nvSpPr>
        <p:spPr>
          <a:xfrm>
            <a:off x="7086711" y="3333466"/>
            <a:ext cx="78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Plane_2</a:t>
            </a:r>
            <a:endParaRPr lang="da-DK" sz="1000" b="1" dirty="0"/>
          </a:p>
        </p:txBody>
      </p:sp>
      <p:sp>
        <p:nvSpPr>
          <p:cNvPr id="88" name="Arc 87"/>
          <p:cNvSpPr/>
          <p:nvPr/>
        </p:nvSpPr>
        <p:spPr>
          <a:xfrm rot="15082330" flipH="1">
            <a:off x="5766302" y="2243190"/>
            <a:ext cx="897865" cy="1194422"/>
          </a:xfrm>
          <a:prstGeom prst="arc">
            <a:avLst>
              <a:gd name="adj1" fmla="val 16200000"/>
              <a:gd name="adj2" fmla="val 117319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24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394" y="85883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288" y="858606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URScript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9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7962900" cy="493835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Create a program: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Add a </a:t>
            </a:r>
            <a:r>
              <a:rPr lang="en-GB" sz="1400" dirty="0" err="1">
                <a:solidFill>
                  <a:srgbClr val="262626"/>
                </a:solidFill>
              </a:rPr>
              <a:t>MoveL</a:t>
            </a:r>
            <a:r>
              <a:rPr lang="en-GB" sz="1400" dirty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Set feature in </a:t>
            </a:r>
            <a:r>
              <a:rPr lang="en-GB" sz="1400" dirty="0" err="1">
                <a:solidFill>
                  <a:srgbClr val="262626"/>
                </a:solidFill>
              </a:rPr>
              <a:t>MoveL</a:t>
            </a:r>
            <a:r>
              <a:rPr lang="en-GB" sz="1400" dirty="0">
                <a:solidFill>
                  <a:srgbClr val="262626"/>
                </a:solidFill>
              </a:rPr>
              <a:t> as Plane_1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Add 4 waypoints to </a:t>
            </a:r>
            <a:r>
              <a:rPr lang="en-GB" sz="1400" dirty="0" err="1">
                <a:solidFill>
                  <a:srgbClr val="262626"/>
                </a:solidFill>
              </a:rPr>
              <a:t>MoveL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Set first waypoint at origin of Plane_1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part 2</a:t>
            </a:r>
            <a:endParaRPr lang="en-SG" dirty="0">
              <a:latin typeface="+mj-l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77373" y="619673"/>
            <a:ext cx="2492305" cy="3590075"/>
            <a:chOff x="4268888" y="2523518"/>
            <a:chExt cx="1499515" cy="2160000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343938" y="3238215"/>
              <a:ext cx="424465" cy="72066"/>
            </a:xfrm>
            <a:prstGeom prst="straightConnector1">
              <a:avLst/>
            </a:prstGeom>
            <a:ln>
              <a:solidFill>
                <a:srgbClr val="00B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021895" y="3246428"/>
              <a:ext cx="330254" cy="195779"/>
            </a:xfrm>
            <a:prstGeom prst="straightConnector1">
              <a:avLst/>
            </a:prstGeom>
            <a:ln>
              <a:solidFill>
                <a:srgbClr val="FF505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5337389" y="2827278"/>
              <a:ext cx="6549" cy="409296"/>
            </a:xfrm>
            <a:prstGeom prst="straightConnector1">
              <a:avLst/>
            </a:prstGeom>
            <a:ln>
              <a:solidFill>
                <a:srgbClr val="0070C0">
                  <a:alpha val="40000"/>
                </a:srgbClr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268888" y="2523518"/>
              <a:ext cx="1437571" cy="2160000"/>
              <a:chOff x="3590322" y="2160338"/>
              <a:chExt cx="1437571" cy="21600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590322" y="2160338"/>
                <a:ext cx="1437571" cy="2160000"/>
                <a:chOff x="3094256" y="2156680"/>
                <a:chExt cx="1437571" cy="2160000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649085" y="2156680"/>
                  <a:ext cx="805328" cy="2160000"/>
                </a:xfrm>
                <a:prstGeom prst="rect">
                  <a:avLst/>
                </a:prstGeom>
                <a:solidFill>
                  <a:schemeClr val="bg1"/>
                </a:solidFill>
                <a:scene3d>
                  <a:camera prst="isometricOffAxis2Top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3188360" y="3441258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3853723" y="3262588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3652211" y="2911101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Tekstboks 18"/>
                <p:cNvSpPr txBox="1"/>
                <p:nvPr/>
              </p:nvSpPr>
              <p:spPr>
                <a:xfrm>
                  <a:off x="3094256" y="3497085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wp4</a:t>
                  </a:r>
                  <a:endParaRPr lang="da-DK" sz="1000" dirty="0"/>
                </a:p>
              </p:txBody>
            </p:sp>
            <p:sp>
              <p:nvSpPr>
                <p:cNvPr id="35" name="Tekstboks 18"/>
                <p:cNvSpPr txBox="1"/>
                <p:nvPr/>
              </p:nvSpPr>
              <p:spPr>
                <a:xfrm>
                  <a:off x="3758248" y="3315315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wp3</a:t>
                  </a:r>
                  <a:endParaRPr lang="da-DK" sz="1000" dirty="0"/>
                </a:p>
              </p:txBody>
            </p:sp>
            <p:sp>
              <p:nvSpPr>
                <p:cNvPr id="36" name="Tekstboks 18"/>
                <p:cNvSpPr txBox="1"/>
                <p:nvPr/>
              </p:nvSpPr>
              <p:spPr>
                <a:xfrm>
                  <a:off x="3416916" y="2892862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wp2</a:t>
                  </a:r>
                  <a:endParaRPr lang="da-DK" sz="1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4126757" y="2839035"/>
                  <a:ext cx="72000" cy="720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Tekstboks 18"/>
                <p:cNvSpPr txBox="1"/>
                <p:nvPr/>
              </p:nvSpPr>
              <p:spPr>
                <a:xfrm>
                  <a:off x="4039329" y="2903273"/>
                  <a:ext cx="49249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a-DK" sz="1000" dirty="0" smtClean="0"/>
                    <a:t>wp1</a:t>
                  </a:r>
                  <a:endParaRPr lang="da-DK" sz="1000" dirty="0"/>
                </a:p>
              </p:txBody>
            </p:sp>
          </p:grpSp>
          <p:cxnSp>
            <p:nvCxnSpPr>
              <p:cNvPr id="27" name="Straight Arrow Connector 26"/>
              <p:cNvCxnSpPr/>
              <p:nvPr/>
            </p:nvCxnSpPr>
            <p:spPr>
              <a:xfrm flipH="1">
                <a:off x="4176287" y="2875035"/>
                <a:ext cx="474546" cy="7206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178363" y="2957634"/>
                <a:ext cx="201512" cy="351487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710322" y="3304939"/>
                <a:ext cx="645783" cy="178670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14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39" name="Pladsholder til indhold 2"/>
          <p:cNvSpPr txBox="1">
            <a:spLocks/>
          </p:cNvSpPr>
          <p:nvPr/>
        </p:nvSpPr>
        <p:spPr>
          <a:xfrm>
            <a:off x="281508" y="504000"/>
            <a:ext cx="7963200" cy="488922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Once the </a:t>
            </a:r>
            <a:r>
              <a:rPr lang="en-GB" sz="1800" dirty="0" err="1" smtClean="0">
                <a:solidFill>
                  <a:srgbClr val="262626"/>
                </a:solidFill>
              </a:rPr>
              <a:t>MoveL</a:t>
            </a:r>
            <a:r>
              <a:rPr lang="en-GB" sz="1800" dirty="0" smtClean="0">
                <a:solidFill>
                  <a:srgbClr val="262626"/>
                </a:solidFill>
              </a:rPr>
              <a:t> is complete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Offset plane_1 +10cm in y direction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 Repeat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endParaRPr lang="en-GB" sz="1400" b="1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b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Offset another 10cm in same direction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Repeat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da-DK" dirty="0" err="1">
                <a:latin typeface="+mj-lt"/>
              </a:rPr>
              <a:t>Exercise</a:t>
            </a:r>
            <a:r>
              <a:rPr lang="da-DK" dirty="0">
                <a:latin typeface="+mj-lt"/>
              </a:rPr>
              <a:t> part </a:t>
            </a:r>
            <a:r>
              <a:rPr lang="da-DK" dirty="0" smtClean="0">
                <a:latin typeface="+mj-lt"/>
              </a:rPr>
              <a:t>3</a:t>
            </a:r>
            <a:endParaRPr lang="da-DK" dirty="0">
              <a:latin typeface="+mj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236040" y="1469729"/>
            <a:ext cx="1433465" cy="2160000"/>
            <a:chOff x="3557474" y="2160338"/>
            <a:chExt cx="1433465" cy="2160000"/>
          </a:xfrm>
        </p:grpSpPr>
        <p:grpSp>
          <p:nvGrpSpPr>
            <p:cNvPr id="41" name="Group 40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9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50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51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5522154" y="1697850"/>
            <a:ext cx="1433465" cy="2160000"/>
            <a:chOff x="3557474" y="2160338"/>
            <a:chExt cx="1433465" cy="216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3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4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7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6847890" y="1917263"/>
            <a:ext cx="1433465" cy="2160000"/>
            <a:chOff x="3557474" y="2160338"/>
            <a:chExt cx="1433465" cy="2160000"/>
          </a:xfrm>
        </p:grpSpPr>
        <p:grpSp>
          <p:nvGrpSpPr>
            <p:cNvPr id="69" name="Group 68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1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3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4" name="Tekstboks 18"/>
          <p:cNvSpPr txBox="1"/>
          <p:nvPr/>
        </p:nvSpPr>
        <p:spPr>
          <a:xfrm>
            <a:off x="5004975" y="3001002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1</a:t>
            </a:r>
            <a:endParaRPr lang="da-DK" sz="10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173854" y="2932717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6475406" y="3160201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kstboks 18"/>
          <p:cNvSpPr txBox="1"/>
          <p:nvPr/>
        </p:nvSpPr>
        <p:spPr>
          <a:xfrm>
            <a:off x="6286181" y="3227093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2</a:t>
            </a:r>
            <a:endParaRPr lang="da-DK" sz="1000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5335229" y="2193135"/>
            <a:ext cx="424465" cy="72066"/>
          </a:xfrm>
          <a:prstGeom prst="straightConnector1">
            <a:avLst/>
          </a:prstGeom>
          <a:ln>
            <a:solidFill>
              <a:srgbClr val="00B05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5328680" y="1782198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dsholder til indhold 2"/>
          <p:cNvSpPr txBox="1">
            <a:spLocks/>
          </p:cNvSpPr>
          <p:nvPr/>
        </p:nvSpPr>
        <p:spPr>
          <a:xfrm>
            <a:off x="281508" y="504000"/>
            <a:ext cx="3615029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>
                <a:solidFill>
                  <a:srgbClr val="262626"/>
                </a:solidFill>
              </a:rPr>
              <a:t>After the third </a:t>
            </a:r>
            <a:r>
              <a:rPr lang="en-GB" sz="1600" dirty="0" err="1" smtClean="0">
                <a:solidFill>
                  <a:srgbClr val="262626"/>
                </a:solidFill>
              </a:rPr>
              <a:t>MoveL</a:t>
            </a:r>
            <a:r>
              <a:rPr lang="en-GB" sz="1600" dirty="0" smtClean="0">
                <a:solidFill>
                  <a:srgbClr val="262626"/>
                </a:solidFill>
              </a:rPr>
              <a:t> has been completed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Set plane_1_var to the</a:t>
            </a:r>
            <a:br>
              <a:rPr lang="en-GB" sz="1400" dirty="0">
                <a:solidFill>
                  <a:srgbClr val="262626"/>
                </a:solidFill>
              </a:rPr>
            </a:br>
            <a:r>
              <a:rPr lang="en-GB" sz="1400" dirty="0">
                <a:solidFill>
                  <a:srgbClr val="262626"/>
                </a:solidFill>
              </a:rPr>
              <a:t>second feature (plane_2)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Execute the movements in</a:t>
            </a:r>
            <a:br>
              <a:rPr lang="en-GB" sz="1400" dirty="0">
                <a:solidFill>
                  <a:srgbClr val="262626"/>
                </a:solidFill>
              </a:rPr>
            </a:br>
            <a:r>
              <a:rPr lang="en-GB" sz="1400" dirty="0">
                <a:solidFill>
                  <a:srgbClr val="262626"/>
                </a:solidFill>
              </a:rPr>
              <a:t>the plane_2 feature frame.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3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da-DK" dirty="0" err="1">
                <a:latin typeface="+mj-lt"/>
              </a:rPr>
              <a:t>Exercise</a:t>
            </a:r>
            <a:r>
              <a:rPr lang="da-DK" dirty="0">
                <a:latin typeface="+mj-lt"/>
              </a:rPr>
              <a:t> part </a:t>
            </a:r>
            <a:r>
              <a:rPr lang="da-DK" dirty="0" smtClean="0">
                <a:latin typeface="+mj-lt"/>
              </a:rPr>
              <a:t>4</a:t>
            </a:r>
            <a:endParaRPr lang="da-DK" dirty="0"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04858" y="405450"/>
            <a:ext cx="1433465" cy="2160000"/>
            <a:chOff x="3557474" y="2160338"/>
            <a:chExt cx="1433465" cy="2160000"/>
          </a:xfrm>
        </p:grpSpPr>
        <p:grpSp>
          <p:nvGrpSpPr>
            <p:cNvPr id="40" name="Group 39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49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5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390972" y="633571"/>
            <a:ext cx="1433465" cy="2160000"/>
            <a:chOff x="3557474" y="2160338"/>
            <a:chExt cx="1433465" cy="2160000"/>
          </a:xfrm>
        </p:grpSpPr>
        <p:grpSp>
          <p:nvGrpSpPr>
            <p:cNvPr id="54" name="Group 53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2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3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4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6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716708" y="852984"/>
            <a:ext cx="1433465" cy="2160000"/>
            <a:chOff x="3557474" y="2160338"/>
            <a:chExt cx="1433465" cy="2160000"/>
          </a:xfrm>
        </p:grpSpPr>
        <p:grpSp>
          <p:nvGrpSpPr>
            <p:cNvPr id="68" name="Group 67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7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8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3896537" y="681778"/>
            <a:ext cx="4876070" cy="1837813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Tekstboks 18"/>
          <p:cNvSpPr txBox="1"/>
          <p:nvPr/>
        </p:nvSpPr>
        <p:spPr>
          <a:xfrm>
            <a:off x="6397922" y="878164"/>
            <a:ext cx="1506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Plane_1_Var = Plane_1</a:t>
            </a:r>
            <a:endParaRPr lang="da-DK" sz="1000" b="1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5051381" y="1859729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kstboks 18"/>
          <p:cNvSpPr txBox="1"/>
          <p:nvPr/>
        </p:nvSpPr>
        <p:spPr>
          <a:xfrm>
            <a:off x="6163708" y="2154105"/>
            <a:ext cx="612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Offset 2</a:t>
            </a:r>
            <a:endParaRPr lang="da-DK" sz="1000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5212756" y="1120147"/>
            <a:ext cx="424465" cy="72066"/>
          </a:xfrm>
          <a:prstGeom prst="straightConnector1">
            <a:avLst/>
          </a:prstGeom>
          <a:ln>
            <a:solidFill>
              <a:srgbClr val="00B05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5206207" y="709210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20537188">
            <a:off x="3908602" y="3196839"/>
            <a:ext cx="1433465" cy="2160000"/>
            <a:chOff x="3557474" y="2160338"/>
            <a:chExt cx="1433465" cy="2160000"/>
          </a:xfrm>
        </p:grpSpPr>
        <p:grpSp>
          <p:nvGrpSpPr>
            <p:cNvPr id="90" name="Group 89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8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wp4</a:t>
                </a:r>
                <a:endParaRPr lang="da-DK" sz="1000" dirty="0"/>
              </a:p>
            </p:txBody>
          </p:sp>
          <p:sp>
            <p:nvSpPr>
              <p:cNvPr id="99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wp3</a:t>
                </a:r>
                <a:endParaRPr lang="da-DK" sz="1000" dirty="0"/>
              </a:p>
            </p:txBody>
          </p:sp>
          <p:sp>
            <p:nvSpPr>
              <p:cNvPr id="100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wp2</a:t>
                </a:r>
                <a:endParaRPr lang="da-DK" sz="1000" dirty="0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2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/>
                  <a:t>wp1</a:t>
                </a:r>
                <a:endParaRPr lang="da-DK" sz="1000" dirty="0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 rot="20537188">
            <a:off x="5258724" y="2995192"/>
            <a:ext cx="1433465" cy="2160000"/>
            <a:chOff x="3557474" y="2160338"/>
            <a:chExt cx="1433465" cy="2160000"/>
          </a:xfrm>
        </p:grpSpPr>
        <p:grpSp>
          <p:nvGrpSpPr>
            <p:cNvPr id="104" name="Group 103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2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3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4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6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05" name="Straight Arrow Connector 104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rot="20537188">
            <a:off x="6640650" y="2798802"/>
            <a:ext cx="1433465" cy="2160000"/>
            <a:chOff x="3557474" y="2160338"/>
            <a:chExt cx="1433465" cy="2160000"/>
          </a:xfrm>
        </p:grpSpPr>
        <p:grpSp>
          <p:nvGrpSpPr>
            <p:cNvPr id="118" name="Group 117"/>
            <p:cNvGrpSpPr/>
            <p:nvPr/>
          </p:nvGrpSpPr>
          <p:grpSpPr>
            <a:xfrm>
              <a:off x="3557474" y="2160338"/>
              <a:ext cx="1433465" cy="2160000"/>
              <a:chOff x="3061408" y="2156680"/>
              <a:chExt cx="1433465" cy="2160000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3649085" y="2156680"/>
                <a:ext cx="805328" cy="21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188360" y="344125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3853723" y="3262588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3652211" y="2911101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6" name="Tekstboks 18"/>
              <p:cNvSpPr txBox="1"/>
              <p:nvPr/>
            </p:nvSpPr>
            <p:spPr>
              <a:xfrm>
                <a:off x="3061408" y="3484768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wp4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7" name="Tekstboks 18"/>
              <p:cNvSpPr txBox="1"/>
              <p:nvPr/>
            </p:nvSpPr>
            <p:spPr>
              <a:xfrm>
                <a:off x="3704871" y="3286573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wp3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8" name="Tekstboks 18"/>
              <p:cNvSpPr txBox="1"/>
              <p:nvPr/>
            </p:nvSpPr>
            <p:spPr>
              <a:xfrm>
                <a:off x="3560622" y="2929815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wp2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126757" y="2839035"/>
                <a:ext cx="72000" cy="72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0" name="Tekstboks 18"/>
              <p:cNvSpPr txBox="1"/>
              <p:nvPr/>
            </p:nvSpPr>
            <p:spPr>
              <a:xfrm>
                <a:off x="4002375" y="2882744"/>
                <a:ext cx="49249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000" dirty="0" smtClean="0">
                    <a:solidFill>
                      <a:schemeClr val="bg1">
                        <a:lumMod val="65000"/>
                      </a:schemeClr>
                    </a:solidFill>
                  </a:rPr>
                  <a:t>wp1</a:t>
                </a:r>
                <a:endParaRPr lang="da-DK" sz="1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cxnSp>
          <p:nvCxnSpPr>
            <p:cNvPr id="119" name="Straight Arrow Connector 118"/>
            <p:cNvCxnSpPr/>
            <p:nvPr/>
          </p:nvCxnSpPr>
          <p:spPr>
            <a:xfrm flipH="1">
              <a:off x="4176287" y="2875035"/>
              <a:ext cx="474546" cy="72066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178363" y="2957634"/>
              <a:ext cx="201512" cy="3514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>
              <a:off x="3710322" y="3304939"/>
              <a:ext cx="645783" cy="17867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1" name="Tekstboks 18"/>
          <p:cNvSpPr txBox="1"/>
          <p:nvPr/>
        </p:nvSpPr>
        <p:spPr>
          <a:xfrm>
            <a:off x="5086012" y="3221107"/>
            <a:ext cx="1515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dirty="0" smtClean="0"/>
              <a:t>Plane_1_Var = Plane_</a:t>
            </a:r>
            <a:r>
              <a:rPr lang="da-DK" sz="1000" b="1" dirty="0"/>
              <a:t>2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 rot="20537188">
            <a:off x="5001429" y="4471520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20537188">
            <a:off x="6376133" y="4278380"/>
            <a:ext cx="450510" cy="75084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rot="20537188" flipH="1" flipV="1">
            <a:off x="4811508" y="3406769"/>
            <a:ext cx="6549" cy="409296"/>
          </a:xfrm>
          <a:prstGeom prst="straightConnector1">
            <a:avLst/>
          </a:prstGeom>
          <a:ln>
            <a:solidFill>
              <a:srgbClr val="0070C0">
                <a:alpha val="40000"/>
              </a:srgbClr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901449" y="3125299"/>
            <a:ext cx="4876070" cy="1837813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6093732" y="2644243"/>
            <a:ext cx="0" cy="415455"/>
          </a:xfrm>
          <a:prstGeom prst="straightConnector1">
            <a:avLst/>
          </a:prstGeom>
          <a:ln>
            <a:solidFill>
              <a:srgbClr val="00628B"/>
            </a:solidFill>
            <a:prstDash val="sysDash"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kstboks 18"/>
          <p:cNvSpPr txBox="1"/>
          <p:nvPr/>
        </p:nvSpPr>
        <p:spPr>
          <a:xfrm>
            <a:off x="6161254" y="2805025"/>
            <a:ext cx="1199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 smtClean="0"/>
              <a:t>Switch to Feature 2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9446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53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1332" y="2720960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2721192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Advanced use of TCP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456375"/>
            <a:ext cx="3066977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SG" sz="1800" dirty="0" smtClean="0">
                <a:solidFill>
                  <a:srgbClr val="262626"/>
                </a:solidFill>
              </a:rPr>
              <a:t>Definition</a:t>
            </a:r>
            <a:r>
              <a:rPr lang="en-SG" sz="1400" dirty="0" smtClean="0">
                <a:solidFill>
                  <a:srgbClr val="262626"/>
                </a:solidFill>
              </a:rPr>
              <a:t>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Centre of gravity is the location</a:t>
            </a:r>
            <a:br>
              <a:rPr lang="en-SG" sz="1400" dirty="0" smtClean="0">
                <a:solidFill>
                  <a:srgbClr val="262626"/>
                </a:solidFill>
              </a:rPr>
            </a:br>
            <a:r>
              <a:rPr lang="en-SG" sz="1400" dirty="0" smtClean="0">
                <a:solidFill>
                  <a:srgbClr val="262626"/>
                </a:solidFill>
              </a:rPr>
              <a:t>where tool payload is balanced</a:t>
            </a:r>
            <a:br>
              <a:rPr lang="en-SG" sz="1400" dirty="0" smtClean="0">
                <a:solidFill>
                  <a:srgbClr val="262626"/>
                </a:solidFill>
              </a:rPr>
            </a:b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SG" sz="1800" dirty="0" smtClean="0">
                <a:solidFill>
                  <a:srgbClr val="262626"/>
                </a:solidFill>
              </a:rPr>
              <a:t>Script code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err="1" smtClean="0">
                <a:solidFill>
                  <a:srgbClr val="262626"/>
                </a:solidFill>
              </a:rPr>
              <a:t>set_payload</a:t>
            </a:r>
            <a:r>
              <a:rPr lang="en-SG" sz="1400" dirty="0" smtClean="0">
                <a:solidFill>
                  <a:srgbClr val="262626"/>
                </a:solidFill>
              </a:rPr>
              <a:t>(</a:t>
            </a:r>
            <a:r>
              <a:rPr lang="en-SG" sz="1400" i="1" dirty="0" smtClean="0">
                <a:solidFill>
                  <a:srgbClr val="262626"/>
                </a:solidFill>
              </a:rPr>
              <a:t>m, </a:t>
            </a:r>
            <a:r>
              <a:rPr lang="en-SG" sz="1400" i="1" dirty="0" err="1" smtClean="0">
                <a:solidFill>
                  <a:srgbClr val="262626"/>
                </a:solidFill>
              </a:rPr>
              <a:t>CoG</a:t>
            </a:r>
            <a:r>
              <a:rPr lang="en-SG" sz="1400" dirty="0" smtClean="0">
                <a:solidFill>
                  <a:srgbClr val="262626"/>
                </a:solidFill>
              </a:rPr>
              <a:t>)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m = mass in kilogram</a:t>
            </a:r>
          </a:p>
          <a:p>
            <a:pPr lvl="2">
              <a:buClr>
                <a:srgbClr val="00628B"/>
              </a:buClr>
            </a:pPr>
            <a:r>
              <a:rPr lang="en-SG" sz="1000" dirty="0" err="1" smtClean="0">
                <a:solidFill>
                  <a:srgbClr val="262626"/>
                </a:solidFill>
              </a:rPr>
              <a:t>CoG</a:t>
            </a:r>
            <a:r>
              <a:rPr lang="en-SG" sz="1000" dirty="0" smtClean="0">
                <a:solidFill>
                  <a:srgbClr val="262626"/>
                </a:solidFill>
              </a:rPr>
              <a:t> = </a:t>
            </a:r>
            <a:r>
              <a:rPr lang="en-SG" sz="1000" dirty="0" err="1" smtClean="0">
                <a:solidFill>
                  <a:srgbClr val="262626"/>
                </a:solidFill>
              </a:rPr>
              <a:t>Center</a:t>
            </a:r>
            <a:r>
              <a:rPr lang="en-SG" sz="1000" dirty="0" smtClean="0">
                <a:solidFill>
                  <a:srgbClr val="262626"/>
                </a:solidFill>
              </a:rPr>
              <a:t> of Gravity (</a:t>
            </a:r>
            <a:r>
              <a:rPr lang="en-SG" sz="1000" dirty="0" err="1" smtClean="0">
                <a:solidFill>
                  <a:srgbClr val="262626"/>
                </a:solidFill>
              </a:rPr>
              <a:t>CoGx</a:t>
            </a:r>
            <a:r>
              <a:rPr lang="en-SG" sz="1000" dirty="0" smtClean="0">
                <a:solidFill>
                  <a:srgbClr val="262626"/>
                </a:solidFill>
              </a:rPr>
              <a:t>, </a:t>
            </a:r>
            <a:r>
              <a:rPr lang="en-SG" sz="1000" dirty="0" err="1" smtClean="0">
                <a:solidFill>
                  <a:srgbClr val="262626"/>
                </a:solidFill>
              </a:rPr>
              <a:t>CoGy</a:t>
            </a:r>
            <a:r>
              <a:rPr lang="en-SG" sz="1000" dirty="0" smtClean="0">
                <a:solidFill>
                  <a:srgbClr val="262626"/>
                </a:solidFill>
              </a:rPr>
              <a:t>, </a:t>
            </a:r>
            <a:r>
              <a:rPr lang="en-SG" sz="1000" dirty="0" err="1" smtClean="0">
                <a:solidFill>
                  <a:srgbClr val="262626"/>
                </a:solidFill>
              </a:rPr>
              <a:t>CoGz</a:t>
            </a:r>
            <a:r>
              <a:rPr lang="en-SG" sz="1000" dirty="0" smtClean="0">
                <a:solidFill>
                  <a:srgbClr val="262626"/>
                </a:solidFill>
              </a:rPr>
              <a:t>) in meters</a:t>
            </a: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SG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SG" sz="1800" dirty="0" smtClean="0">
                <a:solidFill>
                  <a:srgbClr val="262626"/>
                </a:solidFill>
              </a:rPr>
              <a:t>NOTE: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If </a:t>
            </a:r>
            <a:r>
              <a:rPr lang="en-SG" sz="1400" dirty="0" err="1" smtClean="0">
                <a:solidFill>
                  <a:srgbClr val="262626"/>
                </a:solidFill>
              </a:rPr>
              <a:t>CoG</a:t>
            </a:r>
            <a:r>
              <a:rPr lang="en-SG" sz="1400" dirty="0" smtClean="0">
                <a:solidFill>
                  <a:srgbClr val="262626"/>
                </a:solidFill>
              </a:rPr>
              <a:t> is not defined, software will use TCP as </a:t>
            </a:r>
            <a:r>
              <a:rPr lang="en-SG" sz="1400" dirty="0" err="1" smtClean="0">
                <a:solidFill>
                  <a:srgbClr val="262626"/>
                </a:solidFill>
              </a:rPr>
              <a:t>CoG</a:t>
            </a:r>
            <a:r>
              <a:rPr lang="en-SG" sz="1400" dirty="0" smtClean="0">
                <a:solidFill>
                  <a:srgbClr val="262626"/>
                </a:solidFill>
              </a:rPr>
              <a:t>.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9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Centre of Gravity (</a:t>
            </a:r>
            <a:r>
              <a:rPr lang="en-SG" dirty="0" err="1" smtClean="0">
                <a:latin typeface="+mj-lt"/>
              </a:rPr>
              <a:t>CoG</a:t>
            </a:r>
            <a:r>
              <a:rPr lang="en-SG" dirty="0" smtClean="0">
                <a:latin typeface="+mj-lt"/>
              </a:rPr>
              <a:t>)</a:t>
            </a:r>
            <a:endParaRPr lang="en-SG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348485" y="1131162"/>
            <a:ext cx="4824554" cy="3783327"/>
            <a:chOff x="3348485" y="2176242"/>
            <a:chExt cx="4824554" cy="378332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8485" y="2176242"/>
              <a:ext cx="3459636" cy="3783327"/>
            </a:xfrm>
            <a:prstGeom prst="rect">
              <a:avLst/>
            </a:prstGeom>
          </p:spPr>
        </p:pic>
        <p:sp>
          <p:nvSpPr>
            <p:cNvPr id="140" name="Can 139"/>
            <p:cNvSpPr/>
            <p:nvPr/>
          </p:nvSpPr>
          <p:spPr>
            <a:xfrm rot="6900000">
              <a:off x="6445242" y="3230927"/>
              <a:ext cx="306751" cy="295857"/>
            </a:xfrm>
            <a:prstGeom prst="can">
              <a:avLst>
                <a:gd name="adj" fmla="val 171451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1" name="Can 140"/>
            <p:cNvSpPr/>
            <p:nvPr/>
          </p:nvSpPr>
          <p:spPr>
            <a:xfrm rot="6900000">
              <a:off x="6435765" y="3133111"/>
              <a:ext cx="809492" cy="664989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65000"/>
                <a:alpha val="50196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2" name="Can 141"/>
            <p:cNvSpPr/>
            <p:nvPr/>
          </p:nvSpPr>
          <p:spPr>
            <a:xfrm rot="6900000">
              <a:off x="7247154" y="3298300"/>
              <a:ext cx="78850" cy="798704"/>
            </a:xfrm>
            <a:prstGeom prst="can">
              <a:avLst>
                <a:gd name="adj" fmla="val 9888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 flipH="1" flipV="1">
              <a:off x="6992758" y="2369135"/>
              <a:ext cx="1152000" cy="52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kstboks 18"/>
            <p:cNvSpPr txBox="1"/>
            <p:nvPr/>
          </p:nvSpPr>
          <p:spPr>
            <a:xfrm>
              <a:off x="7418557" y="2366179"/>
              <a:ext cx="566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 smtClean="0"/>
                <a:t>TCP</a:t>
              </a:r>
              <a:endParaRPr lang="da-DK" sz="1400"/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 flipV="1">
              <a:off x="7625602" y="2819794"/>
              <a:ext cx="547437" cy="102580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6477784" y="2281287"/>
              <a:ext cx="554612" cy="99450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rot="-240000" flipH="1" flipV="1">
              <a:off x="6817763" y="2681045"/>
              <a:ext cx="320916" cy="176137"/>
            </a:xfrm>
            <a:prstGeom prst="straightConnector1">
              <a:avLst/>
            </a:prstGeom>
            <a:ln>
              <a:solidFill>
                <a:srgbClr val="00628B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kstboks 18"/>
            <p:cNvSpPr txBox="1"/>
            <p:nvPr/>
          </p:nvSpPr>
          <p:spPr>
            <a:xfrm>
              <a:off x="6833411" y="2485824"/>
              <a:ext cx="566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a-DK" sz="1400" dirty="0" err="1" smtClean="0">
                  <a:solidFill>
                    <a:srgbClr val="00628B"/>
                  </a:solidFill>
                </a:rPr>
                <a:t>CoG</a:t>
              </a:r>
              <a:endParaRPr lang="da-DK" sz="1400" dirty="0">
                <a:solidFill>
                  <a:srgbClr val="00628B"/>
                </a:solidFill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rot="120000" flipV="1">
              <a:off x="6821657" y="2779926"/>
              <a:ext cx="354203" cy="685679"/>
            </a:xfrm>
            <a:prstGeom prst="straightConnector1">
              <a:avLst/>
            </a:prstGeom>
            <a:ln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5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397937"/>
            <a:ext cx="320329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GUI TCP Payload settings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Easiest way to define </a:t>
            </a:r>
            <a:r>
              <a:rPr lang="en-US" sz="1400" dirty="0" err="1" smtClean="0">
                <a:solidFill>
                  <a:srgbClr val="262626"/>
                </a:solidFill>
              </a:rPr>
              <a:t>CoG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(see next slide</a:t>
            </a:r>
            <a:r>
              <a:rPr lang="en-US" sz="1100" dirty="0" smtClean="0">
                <a:solidFill>
                  <a:srgbClr val="262626"/>
                </a:solidFill>
              </a:rPr>
              <a:t>)</a:t>
            </a:r>
            <a:endParaRPr lang="en-GB" sz="11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 smtClean="0">
                <a:solidFill>
                  <a:srgbClr val="262626"/>
                </a:solidFill>
              </a:rPr>
              <a:t>Still need to use script code if </a:t>
            </a:r>
            <a:r>
              <a:rPr lang="en-US" sz="1400" dirty="0" err="1" smtClean="0">
                <a:solidFill>
                  <a:srgbClr val="262626"/>
                </a:solidFill>
              </a:rPr>
              <a:t>CoG</a:t>
            </a:r>
            <a:r>
              <a:rPr lang="en-US" sz="1400" dirty="0" smtClean="0">
                <a:solidFill>
                  <a:srgbClr val="262626"/>
                </a:solidFill>
              </a:rPr>
              <a:t> changes a lot during execution.</a:t>
            </a: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Centre of Gravity (</a:t>
            </a:r>
            <a:r>
              <a:rPr lang="en-SG" dirty="0" err="1" smtClean="0">
                <a:latin typeface="+mj-lt"/>
              </a:rPr>
              <a:t>CoG</a:t>
            </a:r>
            <a:r>
              <a:rPr lang="en-SG" dirty="0" smtClean="0">
                <a:latin typeface="+mj-lt"/>
              </a:rPr>
              <a:t>)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2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438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495300"/>
            <a:ext cx="3317477" cy="49066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400" dirty="0" smtClean="0">
                <a:solidFill>
                  <a:srgbClr val="262626"/>
                </a:solidFill>
              </a:rPr>
              <a:t>The </a:t>
            </a:r>
            <a:r>
              <a:rPr lang="en-GB" sz="1400" dirty="0">
                <a:solidFill>
                  <a:srgbClr val="262626"/>
                </a:solidFill>
              </a:rPr>
              <a:t>TCP position can be determined by moving the tool tip to the same position from 3 different angles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Once you have taught these positions the TCP </a:t>
            </a:r>
            <a:r>
              <a:rPr lang="en-US" sz="1400" dirty="0" err="1">
                <a:solidFill>
                  <a:srgbClr val="262626"/>
                </a:solidFill>
              </a:rPr>
              <a:t>x,y,z</a:t>
            </a:r>
            <a:r>
              <a:rPr lang="en-US" sz="1400" dirty="0">
                <a:solidFill>
                  <a:srgbClr val="262626"/>
                </a:solidFill>
              </a:rPr>
              <a:t> values will be calculated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Adding a fourth pose improves accuracy</a:t>
            </a:r>
            <a:endParaRPr lang="da-DK" sz="11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Teaching TCP Position</a:t>
            </a:r>
            <a:endParaRPr lang="en-SG" dirty="0">
              <a:latin typeface="+mj-lt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348485" y="1131162"/>
            <a:ext cx="3459636" cy="3783327"/>
            <a:chOff x="3348485" y="2176242"/>
            <a:chExt cx="3459636" cy="3783327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8485" y="2176242"/>
              <a:ext cx="3459636" cy="3783327"/>
            </a:xfrm>
            <a:prstGeom prst="rect">
              <a:avLst/>
            </a:prstGeom>
          </p:spPr>
        </p:pic>
        <p:sp>
          <p:nvSpPr>
            <p:cNvPr id="140" name="Can 139"/>
            <p:cNvSpPr/>
            <p:nvPr/>
          </p:nvSpPr>
          <p:spPr>
            <a:xfrm rot="6900000">
              <a:off x="6445242" y="3230927"/>
              <a:ext cx="306751" cy="295857"/>
            </a:xfrm>
            <a:prstGeom prst="can">
              <a:avLst>
                <a:gd name="adj" fmla="val 171451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9" name="Can 18"/>
          <p:cNvSpPr/>
          <p:nvPr/>
        </p:nvSpPr>
        <p:spPr>
          <a:xfrm rot="6900000">
            <a:off x="6478057" y="2173398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Can 19"/>
          <p:cNvSpPr/>
          <p:nvPr/>
        </p:nvSpPr>
        <p:spPr>
          <a:xfrm rot="6900000">
            <a:off x="7017088" y="2148529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Can 20"/>
          <p:cNvSpPr/>
          <p:nvPr/>
        </p:nvSpPr>
        <p:spPr>
          <a:xfrm rot="12270030">
            <a:off x="7587457" y="1801092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Can 21"/>
          <p:cNvSpPr/>
          <p:nvPr/>
        </p:nvSpPr>
        <p:spPr>
          <a:xfrm rot="12270030">
            <a:off x="7508973" y="1985675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Can 22"/>
          <p:cNvSpPr/>
          <p:nvPr/>
        </p:nvSpPr>
        <p:spPr>
          <a:xfrm rot="19875132">
            <a:off x="7645642" y="3282768"/>
            <a:ext cx="306751" cy="339957"/>
          </a:xfrm>
          <a:prstGeom prst="can">
            <a:avLst>
              <a:gd name="adj" fmla="val 8142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Can 23"/>
          <p:cNvSpPr/>
          <p:nvPr/>
        </p:nvSpPr>
        <p:spPr>
          <a:xfrm rot="19875132">
            <a:off x="7525008" y="2625023"/>
            <a:ext cx="78850" cy="798704"/>
          </a:xfrm>
          <a:prstGeom prst="can">
            <a:avLst>
              <a:gd name="adj" fmla="val 988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053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535723"/>
            <a:ext cx="2719953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 smtClean="0">
                <a:solidFill>
                  <a:srgbClr val="262626"/>
                </a:solidFill>
              </a:rPr>
              <a:t>Click </a:t>
            </a:r>
            <a:r>
              <a:rPr lang="en-US" sz="1400" dirty="0">
                <a:solidFill>
                  <a:srgbClr val="262626"/>
                </a:solidFill>
              </a:rPr>
              <a:t>Position button to Teach TCP Position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Set 3 or 4 points</a:t>
            </a:r>
          </a:p>
          <a:p>
            <a:pPr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400" dirty="0">
                <a:solidFill>
                  <a:srgbClr val="262626"/>
                </a:solidFill>
              </a:rPr>
              <a:t>Indicator LED will show status of TCP calculation and quality of each point</a:t>
            </a: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Teaching TCP Position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9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Setup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In Installation-tab only one </a:t>
            </a:r>
            <a:r>
              <a:rPr lang="en-US" sz="1400" dirty="0">
                <a:solidFill>
                  <a:srgbClr val="262626"/>
                </a:solidFill>
              </a:rPr>
              <a:t>TCP </a:t>
            </a:r>
            <a:r>
              <a:rPr lang="en-US" sz="1400" dirty="0" smtClean="0">
                <a:solidFill>
                  <a:srgbClr val="262626"/>
                </a:solidFill>
              </a:rPr>
              <a:t>can be setup.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Script code can be used for setting up multiple TCP’s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Script code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set_tcp</a:t>
            </a:r>
            <a:r>
              <a:rPr lang="en-GB" sz="1400" dirty="0" smtClean="0">
                <a:solidFill>
                  <a:srgbClr val="262626"/>
                </a:solidFill>
              </a:rPr>
              <a:t>(</a:t>
            </a:r>
            <a:r>
              <a:rPr lang="en-GB" sz="1400" i="1" dirty="0" smtClean="0">
                <a:solidFill>
                  <a:srgbClr val="262626"/>
                </a:solidFill>
              </a:rPr>
              <a:t>pose</a:t>
            </a:r>
            <a:r>
              <a:rPr lang="en-GB" sz="1400" dirty="0" smtClean="0">
                <a:solidFill>
                  <a:srgbClr val="262626"/>
                </a:solidFill>
              </a:rPr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pose = p[</a:t>
            </a:r>
            <a:r>
              <a:rPr lang="en-GB" sz="1400" dirty="0" err="1" smtClean="0">
                <a:solidFill>
                  <a:srgbClr val="262626"/>
                </a:solidFill>
              </a:rPr>
              <a:t>x,y,z,rx,ry,rz</a:t>
            </a:r>
            <a:r>
              <a:rPr lang="en-GB" sz="1400" dirty="0" smtClean="0">
                <a:solidFill>
                  <a:srgbClr val="262626"/>
                </a:solidFill>
              </a:rPr>
              <a:t>]</a:t>
            </a: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Installation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Set Base feature as </a:t>
            </a:r>
            <a:r>
              <a:rPr lang="en-GB" sz="1400" i="1" dirty="0" smtClean="0">
                <a:solidFill>
                  <a:srgbClr val="262626"/>
                </a:solidFill>
              </a:rPr>
              <a:t>variable</a:t>
            </a: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NOTE: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Only </a:t>
            </a: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and </a:t>
            </a:r>
            <a:r>
              <a:rPr lang="en-GB" sz="1400" dirty="0" err="1" smtClean="0">
                <a:solidFill>
                  <a:srgbClr val="262626"/>
                </a:solidFill>
              </a:rPr>
              <a:t>MoveP</a:t>
            </a:r>
            <a:r>
              <a:rPr lang="en-GB" sz="1400" dirty="0" smtClean="0">
                <a:solidFill>
                  <a:srgbClr val="262626"/>
                </a:solidFill>
              </a:rPr>
              <a:t> will be affected by </a:t>
            </a:r>
            <a:r>
              <a:rPr lang="en-GB" sz="1400" dirty="0" err="1" smtClean="0">
                <a:solidFill>
                  <a:srgbClr val="262626"/>
                </a:solidFill>
              </a:rPr>
              <a:t>set_tcp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Multiple TCP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13376" y="1916281"/>
            <a:ext cx="5053552" cy="2855778"/>
            <a:chOff x="3713376" y="2799470"/>
            <a:chExt cx="5053552" cy="2855778"/>
          </a:xfrm>
        </p:grpSpPr>
        <p:grpSp>
          <p:nvGrpSpPr>
            <p:cNvPr id="22" name="Group 21"/>
            <p:cNvGrpSpPr/>
            <p:nvPr/>
          </p:nvGrpSpPr>
          <p:grpSpPr>
            <a:xfrm>
              <a:off x="4325754" y="3458495"/>
              <a:ext cx="3918654" cy="1850225"/>
              <a:chOff x="3440646" y="3346515"/>
              <a:chExt cx="4635229" cy="2136586"/>
            </a:xfrm>
          </p:grpSpPr>
          <p:sp>
            <p:nvSpPr>
              <p:cNvPr id="47" name="Rectangle 46"/>
              <p:cNvSpPr/>
              <p:nvPr/>
            </p:nvSpPr>
            <p:spPr>
              <a:xfrm rot="1800000">
                <a:off x="4326192" y="3701792"/>
                <a:ext cx="493281" cy="288000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241303" y="3346515"/>
                <a:ext cx="1489435" cy="2450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 rot="1800000">
                <a:off x="3440646" y="3844726"/>
                <a:ext cx="1286399" cy="163837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>
                <a:off x="6789476" y="3836709"/>
                <a:ext cx="1286399" cy="1638375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286446" y="3591612"/>
                <a:ext cx="3399147" cy="24509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97441" y="3602607"/>
                <a:ext cx="547200" cy="23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H="1">
              <a:off x="6462734" y="3038761"/>
              <a:ext cx="124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477630" y="2944491"/>
              <a:ext cx="0" cy="7200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703630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4688624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V="1">
              <a:off x="7991995" y="4510561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V="1">
              <a:off x="7462309" y="2680837"/>
              <a:ext cx="0" cy="198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>
              <a:off x="7737893" y="4309837"/>
              <a:ext cx="1278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V="1">
              <a:off x="4368429" y="4451269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V="1">
              <a:off x="5218468" y="2408107"/>
              <a:ext cx="0" cy="252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 flipH="1">
              <a:off x="3397021" y="4289107"/>
              <a:ext cx="1242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686052" y="3038761"/>
              <a:ext cx="178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boks 18"/>
            <p:cNvSpPr txBox="1"/>
            <p:nvPr/>
          </p:nvSpPr>
          <p:spPr>
            <a:xfrm>
              <a:off x="3782134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/>
                <a:t>t</a:t>
              </a:r>
              <a:r>
                <a:rPr lang="da-DK" sz="1200" smtClean="0"/>
                <a:t>cp2 = p[x2,0,z2,0,ry2,0]</a:t>
              </a:r>
              <a:endParaRPr lang="da-DK" sz="1200"/>
            </a:p>
          </p:txBody>
        </p:sp>
        <p:sp>
          <p:nvSpPr>
            <p:cNvPr id="35" name="Tekstboks 18"/>
            <p:cNvSpPr txBox="1"/>
            <p:nvPr/>
          </p:nvSpPr>
          <p:spPr>
            <a:xfrm>
              <a:off x="8348612" y="4126926"/>
              <a:ext cx="41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70C0"/>
                  </a:solidFill>
                </a:rPr>
                <a:t>z1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36" name="Tekstboks 18"/>
            <p:cNvSpPr txBox="1"/>
            <p:nvPr/>
          </p:nvSpPr>
          <p:spPr>
            <a:xfrm>
              <a:off x="6912960" y="2799470"/>
              <a:ext cx="402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FF0000"/>
                  </a:solidFill>
                </a:rPr>
                <a:t>x1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sp>
          <p:nvSpPr>
            <p:cNvPr id="37" name="Tekstboks 18"/>
            <p:cNvSpPr txBox="1"/>
            <p:nvPr/>
          </p:nvSpPr>
          <p:spPr>
            <a:xfrm>
              <a:off x="3713376" y="4150607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70C0"/>
                  </a:solidFill>
                </a:rPr>
                <a:t>z2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38" name="Tekstboks 18"/>
            <p:cNvSpPr txBox="1"/>
            <p:nvPr/>
          </p:nvSpPr>
          <p:spPr>
            <a:xfrm>
              <a:off x="5356552" y="2808807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2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800000" flipV="1">
              <a:off x="5131554" y="3592544"/>
              <a:ext cx="0" cy="108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401554" y="3680264"/>
              <a:ext cx="0" cy="72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 rot="10800000">
              <a:off x="5175613" y="3635776"/>
              <a:ext cx="358389" cy="360000"/>
            </a:xfrm>
            <a:prstGeom prst="arc">
              <a:avLst>
                <a:gd name="adj1" fmla="val 15308258"/>
                <a:gd name="adj2" fmla="val 18912558"/>
              </a:avLst>
            </a:prstGeom>
            <a:ln w="6350">
              <a:solidFill>
                <a:srgbClr val="00B050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2" name="Tekstboks 18"/>
            <p:cNvSpPr txBox="1"/>
            <p:nvPr/>
          </p:nvSpPr>
          <p:spPr>
            <a:xfrm>
              <a:off x="5234124" y="3426118"/>
              <a:ext cx="396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>
                  <a:solidFill>
                    <a:srgbClr val="00B050"/>
                  </a:solidFill>
                </a:rPr>
                <a:t>ry2</a:t>
              </a:r>
              <a:endParaRPr lang="da-DK" sz="1200">
                <a:solidFill>
                  <a:srgbClr val="00B050"/>
                </a:solidFill>
              </a:endParaRPr>
            </a:p>
          </p:txBody>
        </p:sp>
        <p:sp>
          <p:nvSpPr>
            <p:cNvPr id="43" name="Tekstboks 18"/>
            <p:cNvSpPr txBox="1"/>
            <p:nvPr/>
          </p:nvSpPr>
          <p:spPr>
            <a:xfrm>
              <a:off x="6794153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/>
                <a:t>tcp1 = p[x1,0,z1,0,0,0]</a:t>
              </a:r>
              <a:endParaRPr lang="da-DK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6468052" y="3670742"/>
              <a:ext cx="1080000" cy="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475232" y="3657098"/>
              <a:ext cx="0" cy="108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467087" y="3664890"/>
              <a:ext cx="445873" cy="33088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48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3" name="Pladsholder til indhold 2"/>
          <p:cNvSpPr txBox="1">
            <a:spLocks/>
          </p:cNvSpPr>
          <p:nvPr/>
        </p:nvSpPr>
        <p:spPr>
          <a:xfrm>
            <a:off x="281507" y="504000"/>
            <a:ext cx="350062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Setup tcp1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x1 = 150 mm.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z1 = 150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tcp1 = p[</a:t>
            </a:r>
            <a:r>
              <a:rPr lang="en-US" sz="1400" dirty="0" smtClean="0">
                <a:solidFill>
                  <a:srgbClr val="FF0000"/>
                </a:solidFill>
              </a:rPr>
              <a:t>0.15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70C0"/>
                </a:solidFill>
              </a:rPr>
              <a:t>0.15</a:t>
            </a:r>
            <a:r>
              <a:rPr lang="en-US" sz="1400" dirty="0" smtClean="0">
                <a:solidFill>
                  <a:srgbClr val="262626"/>
                </a:solidFill>
              </a:rPr>
              <a:t>, 0, 0, 0]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Setup </a:t>
            </a:r>
            <a:r>
              <a:rPr lang="en-GB" sz="1800" dirty="0" smtClean="0">
                <a:solidFill>
                  <a:srgbClr val="262626"/>
                </a:solidFill>
              </a:rPr>
              <a:t>tcp2</a:t>
            </a:r>
            <a:endParaRPr lang="en-GB" sz="18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x2 </a:t>
            </a:r>
            <a:r>
              <a:rPr lang="en-US" sz="1000" dirty="0">
                <a:solidFill>
                  <a:srgbClr val="262626"/>
                </a:solidFill>
              </a:rPr>
              <a:t>= </a:t>
            </a:r>
            <a:r>
              <a:rPr lang="en-US" sz="1000" dirty="0" smtClean="0">
                <a:solidFill>
                  <a:srgbClr val="262626"/>
                </a:solidFill>
              </a:rPr>
              <a:t>-200 </a:t>
            </a:r>
            <a:r>
              <a:rPr lang="en-US" sz="1000" dirty="0">
                <a:solidFill>
                  <a:srgbClr val="262626"/>
                </a:solidFill>
              </a:rPr>
              <a:t>mm.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z2 </a:t>
            </a:r>
            <a:r>
              <a:rPr lang="en-US" sz="1000" dirty="0">
                <a:solidFill>
                  <a:srgbClr val="262626"/>
                </a:solidFill>
              </a:rPr>
              <a:t>= </a:t>
            </a:r>
            <a:r>
              <a:rPr lang="en-US" sz="1000" dirty="0" smtClean="0">
                <a:solidFill>
                  <a:srgbClr val="262626"/>
                </a:solidFill>
              </a:rPr>
              <a:t>140 </a:t>
            </a:r>
            <a:r>
              <a:rPr lang="en-US" sz="1000" dirty="0">
                <a:solidFill>
                  <a:srgbClr val="262626"/>
                </a:solidFill>
              </a:rPr>
              <a:t>mm</a:t>
            </a:r>
            <a:r>
              <a:rPr lang="en-US" sz="1000" dirty="0" smtClean="0">
                <a:solidFill>
                  <a:srgbClr val="262626"/>
                </a:solidFill>
              </a:rPr>
              <a:t>.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ry2 = -25 °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tcp2 = p[</a:t>
            </a:r>
            <a:r>
              <a:rPr lang="en-US" sz="1400" dirty="0" smtClean="0">
                <a:solidFill>
                  <a:srgbClr val="FF0000"/>
                </a:solidFill>
              </a:rPr>
              <a:t>-0.2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70C0"/>
                </a:solidFill>
              </a:rPr>
              <a:t>0.14</a:t>
            </a:r>
            <a:r>
              <a:rPr lang="en-US" sz="1400" dirty="0" smtClean="0">
                <a:solidFill>
                  <a:srgbClr val="262626"/>
                </a:solidFill>
              </a:rPr>
              <a:t>, 0, </a:t>
            </a:r>
            <a:r>
              <a:rPr lang="en-US" sz="1400" dirty="0" smtClean="0">
                <a:solidFill>
                  <a:srgbClr val="00B050"/>
                </a:solidFill>
              </a:rPr>
              <a:t>d2r(-25)</a:t>
            </a:r>
            <a:r>
              <a:rPr lang="en-US" sz="1400" dirty="0" smtClean="0">
                <a:solidFill>
                  <a:srgbClr val="262626"/>
                </a:solidFill>
              </a:rPr>
              <a:t>, 0]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Multiple TCP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317442" y="1914649"/>
            <a:ext cx="5751144" cy="2855778"/>
            <a:chOff x="3317442" y="2799470"/>
            <a:chExt cx="5751144" cy="2855778"/>
          </a:xfrm>
        </p:grpSpPr>
        <p:grpSp>
          <p:nvGrpSpPr>
            <p:cNvPr id="55" name="Group 54"/>
            <p:cNvGrpSpPr/>
            <p:nvPr/>
          </p:nvGrpSpPr>
          <p:grpSpPr>
            <a:xfrm>
              <a:off x="4325754" y="3458495"/>
              <a:ext cx="3918654" cy="1850225"/>
              <a:chOff x="3440646" y="3346515"/>
              <a:chExt cx="4635229" cy="2136586"/>
            </a:xfrm>
          </p:grpSpPr>
          <p:sp>
            <p:nvSpPr>
              <p:cNvPr id="81" name="Rectangle 80"/>
              <p:cNvSpPr/>
              <p:nvPr/>
            </p:nvSpPr>
            <p:spPr>
              <a:xfrm rot="1800000">
                <a:off x="4326192" y="3701792"/>
                <a:ext cx="493281" cy="288000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241303" y="3346515"/>
                <a:ext cx="1489435" cy="24509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 rot="1800000">
                <a:off x="3440646" y="3844726"/>
                <a:ext cx="1286399" cy="1638375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25" t="2084"/>
              <a:stretch/>
            </p:blipFill>
            <p:spPr>
              <a:xfrm>
                <a:off x="6789476" y="3836709"/>
                <a:ext cx="1286399" cy="1638375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4286446" y="3591612"/>
                <a:ext cx="3399147" cy="24509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297441" y="3602607"/>
                <a:ext cx="547200" cy="23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flipH="1">
              <a:off x="6462734" y="3038761"/>
              <a:ext cx="124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6477630" y="2944491"/>
              <a:ext cx="0" cy="7200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7703630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688624" y="2944491"/>
              <a:ext cx="0" cy="2160000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5400000" flipV="1">
              <a:off x="7991995" y="4510561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 flipV="1">
              <a:off x="7462309" y="2680837"/>
              <a:ext cx="0" cy="198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rot="5400000" flipH="1">
              <a:off x="7737893" y="4309837"/>
              <a:ext cx="1278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V="1">
              <a:off x="4368429" y="4451269"/>
              <a:ext cx="0" cy="90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 flipV="1">
              <a:off x="5218468" y="2408107"/>
              <a:ext cx="0" cy="2520000"/>
            </a:xfrm>
            <a:prstGeom prst="straightConnector1">
              <a:avLst/>
            </a:prstGeom>
            <a:ln w="9525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5400000" flipH="1">
              <a:off x="3397021" y="4289107"/>
              <a:ext cx="124200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4686052" y="3038761"/>
              <a:ext cx="1782000" cy="0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kstboks 18"/>
            <p:cNvSpPr txBox="1"/>
            <p:nvPr/>
          </p:nvSpPr>
          <p:spPr>
            <a:xfrm>
              <a:off x="3782134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/>
                <a:t>t</a:t>
              </a:r>
              <a:r>
                <a:rPr lang="da-DK" sz="1200" smtClean="0"/>
                <a:t>cp2 = p[x2,0,z2,0,ry2,0]</a:t>
              </a:r>
              <a:endParaRPr lang="da-DK" sz="1200"/>
            </a:p>
          </p:txBody>
        </p:sp>
        <p:sp>
          <p:nvSpPr>
            <p:cNvPr id="68" name="Tekstboks 18"/>
            <p:cNvSpPr txBox="1"/>
            <p:nvPr/>
          </p:nvSpPr>
          <p:spPr>
            <a:xfrm>
              <a:off x="8263769" y="4126926"/>
              <a:ext cx="8048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70C0"/>
                  </a:solidFill>
                </a:rPr>
                <a:t>z</a:t>
              </a:r>
              <a:r>
                <a:rPr lang="da-DK" sz="1200" smtClean="0">
                  <a:solidFill>
                    <a:srgbClr val="0070C0"/>
                  </a:solidFill>
                </a:rPr>
                <a:t>1 = 150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69" name="Tekstboks 18"/>
            <p:cNvSpPr txBox="1"/>
            <p:nvPr/>
          </p:nvSpPr>
          <p:spPr>
            <a:xfrm>
              <a:off x="6686712" y="2799470"/>
              <a:ext cx="838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1 = 150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sp>
          <p:nvSpPr>
            <p:cNvPr id="70" name="Tekstboks 18"/>
            <p:cNvSpPr txBox="1"/>
            <p:nvPr/>
          </p:nvSpPr>
          <p:spPr>
            <a:xfrm>
              <a:off x="3317442" y="4150607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70C0"/>
                  </a:solidFill>
                </a:rPr>
                <a:t>z</a:t>
              </a:r>
              <a:r>
                <a:rPr lang="da-DK" sz="1200" smtClean="0">
                  <a:solidFill>
                    <a:srgbClr val="0070C0"/>
                  </a:solidFill>
                </a:rPr>
                <a:t>2 = 140</a:t>
              </a:r>
              <a:endParaRPr lang="da-DK" sz="1200">
                <a:solidFill>
                  <a:srgbClr val="0070C0"/>
                </a:solidFill>
              </a:endParaRPr>
            </a:p>
          </p:txBody>
        </p:sp>
        <p:sp>
          <p:nvSpPr>
            <p:cNvPr id="71" name="Tekstboks 18"/>
            <p:cNvSpPr txBox="1"/>
            <p:nvPr/>
          </p:nvSpPr>
          <p:spPr>
            <a:xfrm>
              <a:off x="5215147" y="2808807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FF0000"/>
                  </a:solidFill>
                </a:rPr>
                <a:t>x</a:t>
              </a:r>
              <a:r>
                <a:rPr lang="da-DK" sz="1200" smtClean="0">
                  <a:solidFill>
                    <a:srgbClr val="FF0000"/>
                  </a:solidFill>
                </a:rPr>
                <a:t>2 = -200</a:t>
              </a:r>
              <a:endParaRPr lang="da-DK" sz="1200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rot="1800000" flipV="1">
              <a:off x="5131554" y="3592544"/>
              <a:ext cx="0" cy="108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401554" y="3680264"/>
              <a:ext cx="0" cy="720000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/>
            <p:cNvSpPr/>
            <p:nvPr/>
          </p:nvSpPr>
          <p:spPr>
            <a:xfrm rot="10800000">
              <a:off x="5175613" y="3635776"/>
              <a:ext cx="358389" cy="360000"/>
            </a:xfrm>
            <a:prstGeom prst="arc">
              <a:avLst>
                <a:gd name="adj1" fmla="val 15308258"/>
                <a:gd name="adj2" fmla="val 18912558"/>
              </a:avLst>
            </a:prstGeom>
            <a:ln w="6350">
              <a:solidFill>
                <a:srgbClr val="00B050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5" name="Tekstboks 18"/>
            <p:cNvSpPr txBox="1"/>
            <p:nvPr/>
          </p:nvSpPr>
          <p:spPr>
            <a:xfrm>
              <a:off x="5036157" y="3426118"/>
              <a:ext cx="827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>
                  <a:solidFill>
                    <a:srgbClr val="00B050"/>
                  </a:solidFill>
                </a:rPr>
                <a:t>z</a:t>
              </a:r>
              <a:r>
                <a:rPr lang="da-DK" sz="1200" smtClean="0">
                  <a:solidFill>
                    <a:srgbClr val="00B050"/>
                  </a:solidFill>
                </a:rPr>
                <a:t>y2 = -25°</a:t>
              </a:r>
              <a:endParaRPr lang="da-DK" sz="1200">
                <a:solidFill>
                  <a:srgbClr val="00B050"/>
                </a:solidFill>
              </a:endParaRPr>
            </a:p>
          </p:txBody>
        </p:sp>
        <p:sp>
          <p:nvSpPr>
            <p:cNvPr id="76" name="Tekstboks 18"/>
            <p:cNvSpPr txBox="1"/>
            <p:nvPr/>
          </p:nvSpPr>
          <p:spPr>
            <a:xfrm>
              <a:off x="6794153" y="5378249"/>
              <a:ext cx="1812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200" smtClean="0"/>
                <a:t>tcp1 = p[x1,0,z1,0,0,0]</a:t>
              </a:r>
              <a:endParaRPr lang="da-DK" sz="120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6468052" y="3670742"/>
              <a:ext cx="1080000" cy="0"/>
            </a:xfrm>
            <a:prstGeom prst="straightConnector1">
              <a:avLst/>
            </a:prstGeom>
            <a:ln>
              <a:solidFill>
                <a:srgbClr val="FF5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6475232" y="3657098"/>
              <a:ext cx="0" cy="108000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6467087" y="3664890"/>
              <a:ext cx="445873" cy="330887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06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URScript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Brugerdefineret 11">
            <a:hlinkClick r:id="rId3" action="ppaction://hlinksldjump" highlightClick="1"/>
          </p:cNvPr>
          <p:cNvSpPr/>
          <p:nvPr/>
        </p:nvSpPr>
        <p:spPr>
          <a:xfrm>
            <a:off x="6417891" y="303217"/>
            <a:ext cx="2563739" cy="448460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adsholder til indhold 2"/>
          <p:cNvSpPr txBox="1">
            <a:spLocks/>
          </p:cNvSpPr>
          <p:nvPr/>
        </p:nvSpPr>
        <p:spPr>
          <a:xfrm>
            <a:off x="433908" y="895813"/>
            <a:ext cx="4957242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URScript</a:t>
            </a: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600" dirty="0" smtClean="0">
                <a:solidFill>
                  <a:srgbClr val="262626"/>
                </a:solidFill>
              </a:rPr>
              <a:t>High </a:t>
            </a:r>
            <a:r>
              <a:rPr lang="en-GB" sz="1600" dirty="0" smtClean="0">
                <a:solidFill>
                  <a:srgbClr val="262626"/>
                </a:solidFill>
              </a:rPr>
              <a:t>level</a:t>
            </a:r>
            <a:r>
              <a:rPr lang="da-DK" sz="1600" dirty="0" smtClean="0">
                <a:solidFill>
                  <a:srgbClr val="262626"/>
                </a:solidFill>
              </a:rPr>
              <a:t> </a:t>
            </a:r>
            <a:r>
              <a:rPr lang="en-GB" sz="1600" dirty="0" smtClean="0">
                <a:solidFill>
                  <a:srgbClr val="262626"/>
                </a:solidFill>
              </a:rPr>
              <a:t>script language developed by UR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600" dirty="0" smtClean="0">
                <a:solidFill>
                  <a:srgbClr val="262626"/>
                </a:solidFill>
              </a:rPr>
              <a:t>Can </a:t>
            </a:r>
            <a:r>
              <a:rPr lang="en-GB" sz="1600" dirty="0" smtClean="0">
                <a:solidFill>
                  <a:srgbClr val="262626"/>
                </a:solidFill>
              </a:rPr>
              <a:t>be used instead of building program structure in the </a:t>
            </a:r>
            <a:r>
              <a:rPr lang="en-GB" sz="1600" dirty="0" err="1">
                <a:solidFill>
                  <a:srgbClr val="262626"/>
                </a:solidFill>
              </a:rPr>
              <a:t>P</a:t>
            </a:r>
            <a:r>
              <a:rPr lang="en-GB" sz="1600" dirty="0" err="1" smtClean="0">
                <a:solidFill>
                  <a:srgbClr val="262626"/>
                </a:solidFill>
              </a:rPr>
              <a:t>olyscope</a:t>
            </a:r>
            <a:r>
              <a:rPr lang="en-GB" sz="1600" dirty="0" smtClean="0">
                <a:solidFill>
                  <a:srgbClr val="262626"/>
                </a:solidFill>
              </a:rPr>
              <a:t> GUI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262626"/>
                </a:solidFill>
              </a:rPr>
              <a:t>Similarities to Python script language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262626"/>
                </a:solidFill>
              </a:rPr>
              <a:t>Script manual contains definitions of all available </a:t>
            </a:r>
            <a:r>
              <a:rPr lang="da-DK" sz="1600" dirty="0" smtClean="0">
                <a:solidFill>
                  <a:srgbClr val="262626"/>
                </a:solidFill>
              </a:rPr>
              <a:t>script </a:t>
            </a:r>
            <a:r>
              <a:rPr lang="en-GB" sz="1600" dirty="0" smtClean="0">
                <a:solidFill>
                  <a:srgbClr val="262626"/>
                </a:solidFill>
              </a:rPr>
              <a:t>codes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1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dirty="0" err="1" smtClean="0">
                <a:solidFill>
                  <a:srgbClr val="262626"/>
                </a:solidFill>
              </a:rPr>
              <a:t>Polyscope</a:t>
            </a:r>
            <a:r>
              <a:rPr lang="en-GB" sz="1600" dirty="0" smtClean="0">
                <a:solidFill>
                  <a:srgbClr val="262626"/>
                </a:solidFill>
              </a:rPr>
              <a:t> programs are converted to </a:t>
            </a:r>
            <a:r>
              <a:rPr lang="en-GB" sz="1600" dirty="0" err="1" smtClean="0">
                <a:solidFill>
                  <a:srgbClr val="262626"/>
                </a:solidFill>
              </a:rPr>
              <a:t>URScript</a:t>
            </a:r>
            <a:r>
              <a:rPr lang="en-GB" sz="1600" dirty="0" smtClean="0">
                <a:solidFill>
                  <a:srgbClr val="262626"/>
                </a:solidFill>
              </a:rPr>
              <a:t> before execution</a:t>
            </a: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262626"/>
              </a:solidFill>
            </a:endParaRPr>
          </a:p>
          <a:p>
            <a:pPr lvl="1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600" dirty="0" smtClean="0">
                <a:solidFill>
                  <a:srgbClr val="262626"/>
                </a:solidFill>
              </a:rPr>
              <a:t>A </a:t>
            </a:r>
            <a:r>
              <a:rPr lang="en-GB" sz="1600" dirty="0" smtClean="0">
                <a:solidFill>
                  <a:srgbClr val="262626"/>
                </a:solidFill>
              </a:rPr>
              <a:t>number</a:t>
            </a:r>
            <a:r>
              <a:rPr lang="da-DK" sz="1600" dirty="0" smtClean="0">
                <a:solidFill>
                  <a:srgbClr val="262626"/>
                </a:solidFill>
              </a:rPr>
              <a:t> </a:t>
            </a:r>
            <a:r>
              <a:rPr lang="da-DK" sz="1600" dirty="0">
                <a:solidFill>
                  <a:srgbClr val="262626"/>
                </a:solidFill>
              </a:rPr>
              <a:t>of potential </a:t>
            </a:r>
            <a:r>
              <a:rPr lang="en-GB" sz="1600" dirty="0" smtClean="0">
                <a:solidFill>
                  <a:srgbClr val="262626"/>
                </a:solidFill>
              </a:rPr>
              <a:t>approaches</a:t>
            </a:r>
            <a:r>
              <a:rPr lang="da-DK" sz="1600" dirty="0" smtClean="0">
                <a:solidFill>
                  <a:srgbClr val="262626"/>
                </a:solidFill>
              </a:rPr>
              <a:t> </a:t>
            </a:r>
            <a:r>
              <a:rPr lang="da-DK" sz="1600" dirty="0">
                <a:solidFill>
                  <a:srgbClr val="262626"/>
                </a:solidFill>
              </a:rPr>
              <a:t>to </a:t>
            </a:r>
            <a:r>
              <a:rPr lang="en-GB" sz="1600" dirty="0" smtClean="0">
                <a:solidFill>
                  <a:srgbClr val="262626"/>
                </a:solidFill>
              </a:rPr>
              <a:t>using</a:t>
            </a:r>
            <a:r>
              <a:rPr lang="da-DK" sz="1600" dirty="0" smtClean="0">
                <a:solidFill>
                  <a:srgbClr val="262626"/>
                </a:solidFill>
              </a:rPr>
              <a:t> </a:t>
            </a:r>
            <a:r>
              <a:rPr lang="da-DK" sz="1600" dirty="0" err="1">
                <a:solidFill>
                  <a:srgbClr val="262626"/>
                </a:solidFill>
              </a:rPr>
              <a:t>URScript</a:t>
            </a:r>
            <a:endParaRPr lang="da-DK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22" name="Brugerdefineret 11">
            <a:hlinkClick r:id="rId3" action="ppaction://hlinksldjump" highlightClick="1"/>
          </p:cNvPr>
          <p:cNvSpPr/>
          <p:nvPr/>
        </p:nvSpPr>
        <p:spPr>
          <a:xfrm>
            <a:off x="6570291" y="455617"/>
            <a:ext cx="2563739" cy="448460"/>
          </a:xfrm>
          <a:prstGeom prst="actionButtonBlank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1359" y="711192"/>
            <a:ext cx="3034870" cy="4290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535723"/>
            <a:ext cx="2719953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Set </a:t>
            </a:r>
            <a:r>
              <a:rPr lang="en-US" sz="1800" dirty="0">
                <a:solidFill>
                  <a:srgbClr val="262626"/>
                </a:solidFill>
              </a:rPr>
              <a:t>TCP_1 as default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TCP_1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x1 = 150 mm.</a:t>
            </a:r>
          </a:p>
          <a:p>
            <a:pPr lvl="2">
              <a:buClr>
                <a:srgbClr val="00628B"/>
              </a:buClr>
            </a:pPr>
            <a:r>
              <a:rPr lang="en-US" sz="1000" dirty="0">
                <a:solidFill>
                  <a:srgbClr val="262626"/>
                </a:solidFill>
              </a:rPr>
              <a:t>z1 = 150 mm.</a:t>
            </a:r>
          </a:p>
          <a:p>
            <a:pPr>
              <a:buClr>
                <a:srgbClr val="00628B"/>
              </a:buClr>
            </a:pPr>
            <a:endParaRPr lang="en-GB" sz="9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Setting TCP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pic>
        <p:nvPicPr>
          <p:cNvPr id="2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438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6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Setting TCP</a:t>
            </a:r>
            <a:endParaRPr lang="en-SG" dirty="0">
              <a:latin typeface="+mj-lt"/>
            </a:endParaRPr>
          </a:p>
        </p:txBody>
      </p:sp>
      <p:sp>
        <p:nvSpPr>
          <p:cNvPr id="150" name="Pladsholder til indhold 2"/>
          <p:cNvSpPr txBox="1">
            <a:spLocks/>
          </p:cNvSpPr>
          <p:nvPr/>
        </p:nvSpPr>
        <p:spPr>
          <a:xfrm>
            <a:off x="281508" y="504000"/>
            <a:ext cx="7962900" cy="4897933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sp>
        <p:nvSpPr>
          <p:cNvPr id="19" name="Pladsholder til indhold 2"/>
          <p:cNvSpPr txBox="1">
            <a:spLocks/>
          </p:cNvSpPr>
          <p:nvPr/>
        </p:nvSpPr>
        <p:spPr>
          <a:xfrm>
            <a:off x="281508" y="535723"/>
            <a:ext cx="3203292" cy="476614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Click </a:t>
            </a:r>
            <a:r>
              <a:rPr lang="en-US" sz="1800" dirty="0">
                <a:solidFill>
                  <a:srgbClr val="262626"/>
                </a:solidFill>
              </a:rPr>
              <a:t>New to add second TCP</a:t>
            </a:r>
          </a:p>
          <a:p>
            <a:pPr>
              <a:buClr>
                <a:srgbClr val="00628B"/>
              </a:buClr>
            </a:pP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TCP_2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x2 = -200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z2 = 140 mm.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ry2 = -25 °</a:t>
            </a:r>
          </a:p>
          <a:p>
            <a:pPr>
              <a:buClr>
                <a:srgbClr val="00628B"/>
              </a:buClr>
            </a:pPr>
            <a:endParaRPr lang="en-US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Rotation must be  specified in Radians</a:t>
            </a:r>
            <a:endParaRPr lang="en-US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25*pi/180 = 0.4363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200" dirty="0">
              <a:solidFill>
                <a:srgbClr val="262626"/>
              </a:solidFill>
            </a:endParaRPr>
          </a:p>
        </p:txBody>
      </p:sp>
      <p:pic>
        <p:nvPicPr>
          <p:cNvPr id="2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>
                <a:latin typeface="+mj-lt"/>
              </a:rPr>
              <a:t>Implement</a:t>
            </a:r>
            <a:r>
              <a:rPr lang="da-DK" dirty="0">
                <a:latin typeface="+mj-lt"/>
              </a:rPr>
              <a:t> in program</a:t>
            </a:r>
          </a:p>
        </p:txBody>
      </p:sp>
      <p:sp>
        <p:nvSpPr>
          <p:cNvPr id="40" name="Pladsholder til indhold 2"/>
          <p:cNvSpPr txBox="1">
            <a:spLocks/>
          </p:cNvSpPr>
          <p:nvPr/>
        </p:nvSpPr>
        <p:spPr>
          <a:xfrm>
            <a:off x="281508" y="410216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Sample </a:t>
            </a:r>
            <a:r>
              <a:rPr lang="en-GB" sz="1800" dirty="0">
                <a:solidFill>
                  <a:srgbClr val="262626"/>
                </a:solidFill>
              </a:rPr>
              <a:t>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Set Base feature as </a:t>
            </a:r>
            <a:r>
              <a:rPr lang="en-SG" sz="1400" i="1" dirty="0" smtClean="0">
                <a:solidFill>
                  <a:srgbClr val="262626"/>
                </a:solidFill>
              </a:rPr>
              <a:t>variable </a:t>
            </a:r>
            <a:r>
              <a:rPr lang="en-SG" sz="1400" dirty="0" smtClean="0">
                <a:solidFill>
                  <a:srgbClr val="262626"/>
                </a:solidFill>
              </a:rPr>
              <a:t>in Installation-tab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Declare integer variable </a:t>
            </a:r>
            <a:r>
              <a:rPr lang="en-SG" sz="1400" i="1" dirty="0" err="1" smtClean="0">
                <a:solidFill>
                  <a:srgbClr val="262626"/>
                </a:solidFill>
              </a:rPr>
              <a:t>tcp</a:t>
            </a:r>
            <a:r>
              <a:rPr lang="en-SG" sz="1400" i="1" dirty="0" smtClean="0">
                <a:solidFill>
                  <a:srgbClr val="262626"/>
                </a:solidFill>
              </a:rPr>
              <a:t> </a:t>
            </a:r>
            <a:r>
              <a:rPr lang="en-SG" sz="1400" dirty="0" smtClean="0">
                <a:solidFill>
                  <a:srgbClr val="262626"/>
                </a:solidFill>
              </a:rPr>
              <a:t>for switching between multiple </a:t>
            </a:r>
            <a:r>
              <a:rPr lang="en-SG" sz="1400" dirty="0" err="1" smtClean="0">
                <a:solidFill>
                  <a:srgbClr val="262626"/>
                </a:solidFill>
              </a:rPr>
              <a:t>tcp’s</a:t>
            </a:r>
            <a:endParaRPr lang="en-SG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Set feature as Base in </a:t>
            </a:r>
            <a:r>
              <a:rPr lang="en-SG" sz="1400" dirty="0" err="1" smtClean="0">
                <a:solidFill>
                  <a:srgbClr val="262626"/>
                </a:solidFill>
              </a:rPr>
              <a:t>MoveL</a:t>
            </a:r>
            <a:r>
              <a:rPr lang="en-SG" sz="1400" dirty="0" smtClean="0">
                <a:solidFill>
                  <a:srgbClr val="262626"/>
                </a:solidFill>
              </a:rPr>
              <a:t>-command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</p:txBody>
      </p:sp>
      <p:graphicFrame>
        <p:nvGraphicFramePr>
          <p:cNvPr id="41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30049"/>
              </p:ext>
            </p:extLst>
          </p:nvPr>
        </p:nvGraphicFramePr>
        <p:xfrm>
          <a:off x="851323" y="1912290"/>
          <a:ext cx="3371885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1885"/>
              </a:tblGrid>
              <a:tr h="30891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BeforeStartSequence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tcp1 = p[0.15,0,0.15,0,0,0]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baseline="0" dirty="0" smtClean="0"/>
                        <a:t>     tcp2 = p[-0.2,0,0.14,0,d2r(-25),0]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MoveJ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home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Robot Program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IF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set_tcp</a:t>
                      </a:r>
                      <a:r>
                        <a:rPr lang="da-DK" sz="1200" dirty="0" smtClean="0"/>
                        <a:t>(tcp1)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ELSEIF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set_tcp</a:t>
                      </a:r>
                      <a:r>
                        <a:rPr lang="da-DK" sz="1200" dirty="0" smtClean="0"/>
                        <a:t>(tcp2)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</a:t>
                      </a:r>
                      <a:r>
                        <a:rPr lang="da-DK" sz="1200" dirty="0" err="1" smtClean="0"/>
                        <a:t>tcp</a:t>
                      </a:r>
                      <a:r>
                        <a:rPr lang="da-DK" sz="1200" dirty="0" smtClean="0"/>
                        <a:t> = 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</a:t>
                      </a:r>
                      <a:r>
                        <a:rPr lang="da-DK" sz="1200" dirty="0" err="1" smtClean="0"/>
                        <a:t>MoveL</a:t>
                      </a:r>
                      <a:endParaRPr lang="da-DK" sz="12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Waypoint_2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          Waypoint_1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29" y="2870889"/>
            <a:ext cx="2457803" cy="22009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36" y="614385"/>
            <a:ext cx="2457803" cy="221945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 rot="20100000">
            <a:off x="6960018" y="3995210"/>
            <a:ext cx="1171460" cy="514188"/>
            <a:chOff x="-925480" y="3818546"/>
            <a:chExt cx="1801658" cy="790800"/>
          </a:xfrm>
        </p:grpSpPr>
        <p:sp>
          <p:nvSpPr>
            <p:cNvPr id="45" name="Rectangle 44"/>
            <p:cNvSpPr/>
            <p:nvPr/>
          </p:nvSpPr>
          <p:spPr>
            <a:xfrm>
              <a:off x="-159070" y="3818546"/>
              <a:ext cx="39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779822" y="3922246"/>
              <a:ext cx="165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7" name="Rectangle 46"/>
            <p:cNvSpPr/>
            <p:nvPr/>
          </p:nvSpPr>
          <p:spPr>
            <a:xfrm rot="10800000">
              <a:off x="803658" y="4015346"/>
              <a:ext cx="72000" cy="59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8" name="Rectangle 47"/>
            <p:cNvSpPr/>
            <p:nvPr/>
          </p:nvSpPr>
          <p:spPr>
            <a:xfrm rot="12300000">
              <a:off x="-925480" y="3913016"/>
              <a:ext cx="72000" cy="66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780641" y="3927107"/>
              <a:ext cx="108000" cy="9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6424" y="3982112"/>
              <a:ext cx="612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113567" y="1962687"/>
            <a:ext cx="1172028" cy="514188"/>
            <a:chOff x="-925480" y="3818546"/>
            <a:chExt cx="1802531" cy="790800"/>
          </a:xfrm>
        </p:grpSpPr>
        <p:sp>
          <p:nvSpPr>
            <p:cNvPr id="52" name="Rectangle 51"/>
            <p:cNvSpPr/>
            <p:nvPr/>
          </p:nvSpPr>
          <p:spPr>
            <a:xfrm>
              <a:off x="-159070" y="3818546"/>
              <a:ext cx="39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779822" y="3922246"/>
              <a:ext cx="1656000" cy="1013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803658" y="4015346"/>
              <a:ext cx="72000" cy="59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9" name="Rectangle 88"/>
            <p:cNvSpPr/>
            <p:nvPr/>
          </p:nvSpPr>
          <p:spPr>
            <a:xfrm rot="12300000">
              <a:off x="-925480" y="3913016"/>
              <a:ext cx="72000" cy="66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-780641" y="3936534"/>
              <a:ext cx="1080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15851" y="3991539"/>
              <a:ext cx="61200" cy="7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14711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dsholder til indhold 2"/>
          <p:cNvSpPr txBox="1">
            <a:spLocks/>
          </p:cNvSpPr>
          <p:nvPr/>
        </p:nvSpPr>
        <p:spPr>
          <a:xfrm>
            <a:off x="281507" y="504000"/>
            <a:ext cx="772862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Simulate an installation with two tools, one gripper and a screwdriver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Gripper (tcp1)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Z Offset 20cm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Screwdriver (tcp2)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X offset 20cm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Z offset 5cm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RY offset 90°</a:t>
            </a:r>
          </a:p>
          <a:p>
            <a:pPr>
              <a:buClr>
                <a:srgbClr val="00628B"/>
              </a:buClr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>
                <a:solidFill>
                  <a:srgbClr val="262626"/>
                </a:solidFill>
              </a:rPr>
              <a:t>NOTE: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Only </a:t>
            </a:r>
            <a:r>
              <a:rPr lang="en-GB" sz="1400" dirty="0" err="1">
                <a:solidFill>
                  <a:srgbClr val="262626"/>
                </a:solidFill>
              </a:rPr>
              <a:t>MoveL</a:t>
            </a:r>
            <a:r>
              <a:rPr lang="en-GB" sz="1400" dirty="0">
                <a:solidFill>
                  <a:srgbClr val="262626"/>
                </a:solidFill>
              </a:rPr>
              <a:t>, </a:t>
            </a:r>
            <a:r>
              <a:rPr lang="en-GB" sz="1400" dirty="0" err="1">
                <a:solidFill>
                  <a:srgbClr val="262626"/>
                </a:solidFill>
              </a:rPr>
              <a:t>MoveP</a:t>
            </a:r>
            <a:r>
              <a:rPr lang="en-GB" sz="1400" dirty="0">
                <a:solidFill>
                  <a:srgbClr val="262626"/>
                </a:solidFill>
              </a:rPr>
              <a:t> and </a:t>
            </a:r>
            <a:r>
              <a:rPr lang="en-GB" sz="1400" dirty="0" err="1">
                <a:solidFill>
                  <a:srgbClr val="262626"/>
                </a:solidFill>
              </a:rPr>
              <a:t>MoveC</a:t>
            </a:r>
            <a:r>
              <a:rPr lang="en-GB" sz="1400" dirty="0">
                <a:solidFill>
                  <a:srgbClr val="262626"/>
                </a:solidFill>
              </a:rPr>
              <a:t> will be affected by </a:t>
            </a:r>
            <a:r>
              <a:rPr lang="en-GB" sz="1400" dirty="0" err="1">
                <a:solidFill>
                  <a:srgbClr val="262626"/>
                </a:solidFill>
              </a:rPr>
              <a:t>set_tcp</a:t>
            </a:r>
            <a:r>
              <a:rPr lang="en-GB" sz="1400" dirty="0">
                <a:solidFill>
                  <a:srgbClr val="262626"/>
                </a:solidFill>
              </a:rPr>
              <a:t>()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Advanced use of TCP Features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part 1</a:t>
            </a:r>
            <a:endParaRPr lang="en-SG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24996" y="1535515"/>
            <a:ext cx="4196408" cy="2790464"/>
            <a:chOff x="5045429" y="2953673"/>
            <a:chExt cx="4196408" cy="27904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25" t="2084"/>
            <a:stretch/>
          </p:blipFill>
          <p:spPr>
            <a:xfrm>
              <a:off x="5937138" y="4037119"/>
              <a:ext cx="1087530" cy="1418796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5045429" y="2953673"/>
              <a:ext cx="4196408" cy="2790464"/>
              <a:chOff x="5045429" y="2953673"/>
              <a:chExt cx="4196408" cy="2790464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V="1">
                <a:off x="8240589" y="4170395"/>
                <a:ext cx="0" cy="213037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8030864" y="4386156"/>
                <a:ext cx="212875" cy="1"/>
              </a:xfrm>
              <a:prstGeom prst="straightConnector1">
                <a:avLst/>
              </a:prstGeom>
              <a:ln w="9525">
                <a:solidFill>
                  <a:srgbClr val="00B05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>
              <a:xfrm>
                <a:off x="5045429" y="2953673"/>
                <a:ext cx="4196408" cy="2790464"/>
                <a:chOff x="5045429" y="2953673"/>
                <a:chExt cx="4196408" cy="2790464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5045429" y="2953673"/>
                  <a:ext cx="4196408" cy="2790464"/>
                  <a:chOff x="5045429" y="2959729"/>
                  <a:chExt cx="4196408" cy="2790464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6697664" y="4039006"/>
                    <a:ext cx="1326056" cy="267701"/>
                    <a:chOff x="6697664" y="4039006"/>
                    <a:chExt cx="1326056" cy="267701"/>
                  </a:xfrm>
                </p:grpSpPr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7409978" y="4086613"/>
                      <a:ext cx="162301" cy="18887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7573487" y="4153037"/>
                      <a:ext cx="450233" cy="45719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  <p:sp>
                  <p:nvSpPr>
                    <p:cNvPr id="74" name="Rectangle 73"/>
                    <p:cNvSpPr/>
                    <p:nvPr/>
                  </p:nvSpPr>
                  <p:spPr>
                    <a:xfrm>
                      <a:off x="6697664" y="4039006"/>
                      <a:ext cx="772285" cy="267701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effectLst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a-DK"/>
                    </a:p>
                  </p:txBody>
                </p:sp>
              </p:grp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5045429" y="2959729"/>
                    <a:ext cx="4196408" cy="2790464"/>
                    <a:chOff x="5045429" y="2799470"/>
                    <a:chExt cx="4196408" cy="2790464"/>
                  </a:xfrm>
                </p:grpSpPr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5050095" y="3458501"/>
                      <a:ext cx="2057126" cy="424408"/>
                      <a:chOff x="4297441" y="3346515"/>
                      <a:chExt cx="2433297" cy="490092"/>
                    </a:xfrm>
                  </p:grpSpPr>
                  <p:sp>
                    <p:nvSpPr>
                      <p:cNvPr id="69" name="Rectangle 68"/>
                      <p:cNvSpPr/>
                      <p:nvPr/>
                    </p:nvSpPr>
                    <p:spPr>
                      <a:xfrm>
                        <a:off x="5241303" y="3346515"/>
                        <a:ext cx="1489435" cy="245097"/>
                      </a:xfrm>
                      <a:prstGeom prst="rect">
                        <a:avLst/>
                      </a:prstGeom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5510279" y="3584648"/>
                        <a:ext cx="954858" cy="2450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effectLst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  <p:sp>
                    <p:nvSpPr>
                      <p:cNvPr id="71" name="Rectangle 70"/>
                      <p:cNvSpPr/>
                      <p:nvPr/>
                    </p:nvSpPr>
                    <p:spPr>
                      <a:xfrm>
                        <a:off x="4297441" y="3602607"/>
                        <a:ext cx="547200" cy="234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a-DK"/>
                      </a:p>
                    </p:txBody>
                  </p:sp>
                </p:grpSp>
                <p:cxnSp>
                  <p:nvCxnSpPr>
                    <p:cNvPr id="38" name="Straight Arrow Connector 37"/>
                    <p:cNvCxnSpPr/>
                    <p:nvPr/>
                  </p:nvCxnSpPr>
                  <p:spPr>
                    <a:xfrm flipH="1">
                      <a:off x="6462734" y="3038761"/>
                      <a:ext cx="1560986" cy="0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/>
                    <p:cNvCxnSpPr/>
                    <p:nvPr/>
                  </p:nvCxnSpPr>
                  <p:spPr>
                    <a:xfrm flipV="1">
                      <a:off x="6477630" y="2944491"/>
                      <a:ext cx="0" cy="720000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Arrow Connector 52"/>
                    <p:cNvCxnSpPr/>
                    <p:nvPr/>
                  </p:nvCxnSpPr>
                  <p:spPr>
                    <a:xfrm flipH="1" flipV="1">
                      <a:off x="8030654" y="2944491"/>
                      <a:ext cx="210" cy="1429535"/>
                    </a:xfrm>
                    <a:prstGeom prst="straightConnector1">
                      <a:avLst/>
                    </a:prstGeom>
                    <a:ln w="9525">
                      <a:solidFill>
                        <a:srgbClr val="FF000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Arrow Connector 53"/>
                    <p:cNvCxnSpPr/>
                    <p:nvPr/>
                  </p:nvCxnSpPr>
                  <p:spPr>
                    <a:xfrm>
                      <a:off x="5848042" y="4016192"/>
                      <a:ext cx="2585174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Arrow Connector 54"/>
                    <p:cNvCxnSpPr/>
                    <p:nvPr/>
                  </p:nvCxnSpPr>
                  <p:spPr>
                    <a:xfrm rot="5400000" flipV="1">
                      <a:off x="7462309" y="2680837"/>
                      <a:ext cx="0" cy="198000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Arrow Connector 55"/>
                    <p:cNvCxnSpPr/>
                    <p:nvPr/>
                  </p:nvCxnSpPr>
                  <p:spPr>
                    <a:xfrm flipV="1">
                      <a:off x="8376893" y="3667265"/>
                      <a:ext cx="0" cy="353654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>
                      <a:off x="5281398" y="4901269"/>
                      <a:ext cx="1512755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>
                      <a:off x="5311378" y="3668107"/>
                      <a:ext cx="1167090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prstDash val="sysDash"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Arrow Connector 58"/>
                    <p:cNvCxnSpPr/>
                    <p:nvPr/>
                  </p:nvCxnSpPr>
                  <p:spPr>
                    <a:xfrm rot="5400000" flipH="1">
                      <a:off x="4780619" y="4289107"/>
                      <a:ext cx="1242000" cy="0"/>
                    </a:xfrm>
                    <a:prstGeom prst="straightConnector1">
                      <a:avLst/>
                    </a:prstGeom>
                    <a:ln w="9525">
                      <a:solidFill>
                        <a:srgbClr val="0070C0"/>
                      </a:solidFill>
                      <a:headEnd type="triangle" w="med" len="med"/>
                      <a:tailEnd type="triangle" w="med" len="med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Tekstboks 18"/>
                    <p:cNvSpPr txBox="1"/>
                    <p:nvPr/>
                  </p:nvSpPr>
                  <p:spPr>
                    <a:xfrm>
                      <a:off x="5696353" y="5312935"/>
                      <a:ext cx="18129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/>
                        <a:t>tcp1 = p[0,0,z1,0,0,0]</a:t>
                      </a:r>
                      <a:endParaRPr lang="da-DK" sz="1200" dirty="0"/>
                    </a:p>
                  </p:txBody>
                </p:sp>
                <p:sp>
                  <p:nvSpPr>
                    <p:cNvPr id="61" name="Tekstboks 18"/>
                    <p:cNvSpPr txBox="1"/>
                    <p:nvPr/>
                  </p:nvSpPr>
                  <p:spPr>
                    <a:xfrm>
                      <a:off x="8312246" y="3695841"/>
                      <a:ext cx="41831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70C0"/>
                          </a:solidFill>
                        </a:rPr>
                        <a:t>z2</a:t>
                      </a:r>
                      <a:endParaRPr lang="da-DK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sp>
                  <p:nvSpPr>
                    <p:cNvPr id="62" name="Tekstboks 18"/>
                    <p:cNvSpPr txBox="1"/>
                    <p:nvPr/>
                  </p:nvSpPr>
                  <p:spPr>
                    <a:xfrm>
                      <a:off x="7106752" y="2799470"/>
                      <a:ext cx="40224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FF0000"/>
                          </a:solidFill>
                        </a:rPr>
                        <a:t>x2</a:t>
                      </a:r>
                      <a:endParaRPr lang="da-DK" sz="1200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63" name="Tekstboks 18"/>
                    <p:cNvSpPr txBox="1"/>
                    <p:nvPr/>
                  </p:nvSpPr>
                  <p:spPr>
                    <a:xfrm>
                      <a:off x="5045429" y="4097027"/>
                      <a:ext cx="39670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70C0"/>
                          </a:solidFill>
                        </a:rPr>
                        <a:t>z1</a:t>
                      </a:r>
                      <a:endParaRPr lang="da-DK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  <p:sp>
                  <p:nvSpPr>
                    <p:cNvPr id="64" name="Tekstboks 18"/>
                    <p:cNvSpPr txBox="1"/>
                    <p:nvPr/>
                  </p:nvSpPr>
                  <p:spPr>
                    <a:xfrm>
                      <a:off x="8210423" y="4114307"/>
                      <a:ext cx="39670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>
                          <a:solidFill>
                            <a:srgbClr val="00B050"/>
                          </a:solidFill>
                        </a:rPr>
                        <a:t>ry2</a:t>
                      </a:r>
                      <a:endParaRPr lang="da-DK" sz="1200" dirty="0">
                        <a:solidFill>
                          <a:srgbClr val="00B050"/>
                        </a:solidFill>
                      </a:endParaRPr>
                    </a:p>
                  </p:txBody>
                </p:sp>
                <p:sp>
                  <p:nvSpPr>
                    <p:cNvPr id="65" name="Tekstboks 18"/>
                    <p:cNvSpPr txBox="1"/>
                    <p:nvPr/>
                  </p:nvSpPr>
                  <p:spPr>
                    <a:xfrm>
                      <a:off x="7246979" y="4460099"/>
                      <a:ext cx="1994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da-DK" sz="1200" dirty="0" smtClean="0"/>
                        <a:t>tcp2 = p[x2,0,z2,0,d2r(ry2),0]</a:t>
                      </a:r>
                      <a:endParaRPr lang="da-DK" sz="1200" dirty="0"/>
                    </a:p>
                  </p:txBody>
                </p:sp>
                <p:cxnSp>
                  <p:nvCxnSpPr>
                    <p:cNvPr id="66" name="Straight Arrow Connector 65"/>
                    <p:cNvCxnSpPr/>
                    <p:nvPr/>
                  </p:nvCxnSpPr>
                  <p:spPr>
                    <a:xfrm>
                      <a:off x="6468052" y="3670742"/>
                      <a:ext cx="1080000" cy="0"/>
                    </a:xfrm>
                    <a:prstGeom prst="straightConnector1">
                      <a:avLst/>
                    </a:prstGeom>
                    <a:ln>
                      <a:solidFill>
                        <a:srgbClr val="FF505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/>
                    <p:cNvCxnSpPr/>
                    <p:nvPr/>
                  </p:nvCxnSpPr>
                  <p:spPr>
                    <a:xfrm>
                      <a:off x="6467087" y="3664890"/>
                      <a:ext cx="445873" cy="330887"/>
                    </a:xfrm>
                    <a:prstGeom prst="straightConnector1">
                      <a:avLst/>
                    </a:prstGeom>
                    <a:ln>
                      <a:solidFill>
                        <a:srgbClr val="00B05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Arrow Connector 67"/>
                    <p:cNvCxnSpPr/>
                    <p:nvPr/>
                  </p:nvCxnSpPr>
                  <p:spPr>
                    <a:xfrm>
                      <a:off x="6475232" y="3657098"/>
                      <a:ext cx="0" cy="1080000"/>
                    </a:xfrm>
                    <a:prstGeom prst="straightConnector1">
                      <a:avLst/>
                    </a:prstGeom>
                    <a:ln>
                      <a:solidFill>
                        <a:srgbClr val="0070C0"/>
                      </a:solidFill>
                      <a:headEnd type="none" w="med" len="med"/>
                      <a:tailEnd type="triangle" w="lg" len="lg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3" name="Oval 32"/>
                <p:cNvSpPr/>
                <p:nvPr/>
              </p:nvSpPr>
              <p:spPr>
                <a:xfrm>
                  <a:off x="6421068" y="4995637"/>
                  <a:ext cx="119669" cy="11966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7970819" y="4106965"/>
                  <a:ext cx="119669" cy="119669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17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/>
              <a:t>Advanced use of TCP </a:t>
            </a:r>
            <a:r>
              <a:rPr lang="en-SG" dirty="0" smtClean="0"/>
              <a:t>Features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6" y="504000"/>
            <a:ext cx="8861929" cy="4436539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Simulate picking then placing a square work piece with gripper, then screwing it in 4 locations.</a:t>
            </a: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9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Set TCP Gripper (tcp1)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Move to a pick point of your choice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Move to a place point of your choice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Set TCP Screwdriver (tcp2)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Use 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 to define 4 fixing points at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x=±7.5cm and y=±7.5cm from place point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Write a subprogram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to relative waypoint Z+5cm in tool frame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 </a:t>
            </a:r>
            <a:r>
              <a:rPr lang="en-GB" sz="1400" dirty="0">
                <a:solidFill>
                  <a:srgbClr val="262626"/>
                </a:solidFill>
              </a:rPr>
              <a:t>to relative waypoint Z+5cm in tool </a:t>
            </a:r>
            <a:r>
              <a:rPr lang="en-GB" sz="1400" dirty="0" smtClean="0">
                <a:solidFill>
                  <a:srgbClr val="262626"/>
                </a:solidFill>
              </a:rPr>
              <a:t>frame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Call after every waypoint in main program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4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en-SG" dirty="0" smtClean="0">
                <a:latin typeface="+mj-lt"/>
              </a:rPr>
              <a:t>Exercise</a:t>
            </a:r>
            <a:r>
              <a:rPr lang="da-DK" dirty="0" smtClean="0">
                <a:latin typeface="+mj-lt"/>
              </a:rPr>
              <a:t> </a:t>
            </a:r>
            <a:r>
              <a:rPr lang="da-DK" dirty="0">
                <a:latin typeface="+mj-lt"/>
              </a:rPr>
              <a:t>part </a:t>
            </a:r>
            <a:r>
              <a:rPr lang="da-DK" dirty="0" smtClean="0">
                <a:latin typeface="+mj-lt"/>
              </a:rPr>
              <a:t>2</a:t>
            </a:r>
            <a:endParaRPr lang="da-DK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39973" y="1713452"/>
            <a:ext cx="2626822" cy="2626822"/>
            <a:chOff x="5655687" y="2485506"/>
            <a:chExt cx="2626822" cy="2626822"/>
          </a:xfrm>
        </p:grpSpPr>
        <p:sp>
          <p:nvSpPr>
            <p:cNvPr id="8" name="Rounded Rectangle 7"/>
            <p:cNvSpPr/>
            <p:nvPr/>
          </p:nvSpPr>
          <p:spPr>
            <a:xfrm>
              <a:off x="5655687" y="2485506"/>
              <a:ext cx="2626822" cy="2626822"/>
            </a:xfrm>
            <a:prstGeom prst="roundRect">
              <a:avLst>
                <a:gd name="adj" fmla="val 685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6909263" y="3739082"/>
              <a:ext cx="119669" cy="1196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/>
            <p:cNvSpPr/>
            <p:nvPr/>
          </p:nvSpPr>
          <p:spPr>
            <a:xfrm>
              <a:off x="5820304" y="2645316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/>
            <p:cNvSpPr/>
            <p:nvPr/>
          </p:nvSpPr>
          <p:spPr>
            <a:xfrm>
              <a:off x="5820303" y="4834334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/>
            <p:cNvSpPr/>
            <p:nvPr/>
          </p:nvSpPr>
          <p:spPr>
            <a:xfrm>
              <a:off x="8006550" y="4834334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/>
            <p:cNvSpPr/>
            <p:nvPr/>
          </p:nvSpPr>
          <p:spPr>
            <a:xfrm>
              <a:off x="8006551" y="2645315"/>
              <a:ext cx="119669" cy="11966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</p:spTree>
    <p:extLst>
      <p:ext uri="{BB962C8B-B14F-4D97-AF65-F5344CB8AC3E}">
        <p14:creationId xmlns:p14="http://schemas.microsoft.com/office/powerpoint/2010/main" val="23222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65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50863" y="331460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030757" y="3314376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Modbus 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14" name="Pladsholder til indhold 2"/>
          <p:cNvSpPr txBox="1">
            <a:spLocks/>
          </p:cNvSpPr>
          <p:nvPr/>
        </p:nvSpPr>
        <p:spPr>
          <a:xfrm>
            <a:off x="281508" y="521012"/>
            <a:ext cx="4200716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Before any TCP/IP based communication, PC and robot network must be configured</a:t>
            </a:r>
            <a:r>
              <a:rPr lang="en-GB" sz="2000" dirty="0" smtClean="0">
                <a:solidFill>
                  <a:srgbClr val="262626"/>
                </a:solidFill>
              </a:rPr>
              <a:t>.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Under network device properties setup: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IP address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Subnet mask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IP-address on robot and PC should be the same part from the last number. In this case: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192.16.17.x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Both Subnet masks should be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255.255.255.0</a:t>
            </a:r>
          </a:p>
          <a:p>
            <a:pPr marL="0" indent="0">
              <a:buClr>
                <a:srgbClr val="99CC00"/>
              </a:buClr>
              <a:buNone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PC Network Configuration</a:t>
            </a:r>
          </a:p>
        </p:txBody>
      </p:sp>
      <p:pic>
        <p:nvPicPr>
          <p:cNvPr id="15" name="Picture 6" descr="C:\Users\ajp\AppData\Local\Temp\SNAGHTML86c5f0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24" y="588687"/>
            <a:ext cx="4204576" cy="44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21012"/>
            <a:ext cx="3376092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Go to Setup Robot, select Setup Network and setup: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IP-address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Subnet mask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IP address should be in the same format as PC:</a:t>
            </a: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192.16.17.x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600" dirty="0" smtClean="0">
                <a:solidFill>
                  <a:srgbClr val="262626"/>
                </a:solidFill>
              </a:rPr>
              <a:t>Subnet mask </a:t>
            </a:r>
            <a:r>
              <a:rPr lang="en-GB" sz="1600" dirty="0">
                <a:solidFill>
                  <a:srgbClr val="262626"/>
                </a:solidFill>
              </a:rPr>
              <a:t>should be</a:t>
            </a:r>
            <a:endParaRPr lang="en-GB" sz="2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255.255.255.0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Robot </a:t>
            </a:r>
            <a:r>
              <a:rPr lang="da-DK" dirty="0">
                <a:latin typeface="+mj-lt"/>
              </a:rPr>
              <a:t>Network Configuration</a:t>
            </a:r>
          </a:p>
        </p:txBody>
      </p:sp>
      <p:pic>
        <p:nvPicPr>
          <p:cNvPr id="11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1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dsholder til indhold 2"/>
          <p:cNvSpPr txBox="1">
            <a:spLocks/>
          </p:cNvSpPr>
          <p:nvPr/>
        </p:nvSpPr>
        <p:spPr>
          <a:xfrm>
            <a:off x="281508" y="504000"/>
            <a:ext cx="7962900" cy="4897934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Modbus TCP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Ethernet </a:t>
            </a:r>
            <a:r>
              <a:rPr lang="da-DK" sz="1400" dirty="0" err="1" smtClean="0">
                <a:solidFill>
                  <a:srgbClr val="262626"/>
                </a:solidFill>
              </a:rPr>
              <a:t>based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communication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protocol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Communication </a:t>
            </a:r>
            <a:r>
              <a:rPr lang="en-GB" sz="1800" dirty="0">
                <a:solidFill>
                  <a:srgbClr val="262626"/>
                </a:solidFill>
              </a:rPr>
              <a:t>protocol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A </a:t>
            </a:r>
            <a:r>
              <a:rPr lang="da-DK" sz="1400" dirty="0" err="1">
                <a:solidFill>
                  <a:srgbClr val="262626"/>
                </a:solidFill>
              </a:rPr>
              <a:t>protocol</a:t>
            </a:r>
            <a:r>
              <a:rPr lang="da-DK" sz="1400" dirty="0">
                <a:solidFill>
                  <a:srgbClr val="262626"/>
                </a:solidFill>
              </a:rPr>
              <a:t> is a </a:t>
            </a:r>
            <a:r>
              <a:rPr lang="da-DK" sz="1400" dirty="0" err="1">
                <a:solidFill>
                  <a:srgbClr val="262626"/>
                </a:solidFill>
              </a:rPr>
              <a:t>common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language</a:t>
            </a:r>
            <a:r>
              <a:rPr lang="da-DK" sz="1400" dirty="0">
                <a:solidFill>
                  <a:srgbClr val="262626"/>
                </a:solidFill>
              </a:rPr>
              <a:t> with </a:t>
            </a:r>
            <a:r>
              <a:rPr lang="da-DK" sz="1400" dirty="0" err="1">
                <a:solidFill>
                  <a:srgbClr val="262626"/>
                </a:solidFill>
              </a:rPr>
              <a:t>which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two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devices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can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communicate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Possible</a:t>
            </a:r>
            <a:r>
              <a:rPr lang="da-DK" sz="1400" dirty="0">
                <a:solidFill>
                  <a:srgbClr val="262626"/>
                </a:solidFill>
              </a:rPr>
              <a:t> to transfer data </a:t>
            </a:r>
            <a:r>
              <a:rPr lang="da-DK" sz="1400" dirty="0" err="1">
                <a:solidFill>
                  <a:srgbClr val="262626"/>
                </a:solidFill>
              </a:rPr>
              <a:t>between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devices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Client / Server </a:t>
            </a:r>
            <a:r>
              <a:rPr lang="da-DK" sz="1400" dirty="0" err="1" smtClean="0">
                <a:solidFill>
                  <a:srgbClr val="262626"/>
                </a:solidFill>
              </a:rPr>
              <a:t>relationship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 smtClean="0">
                <a:latin typeface="+mj-lt"/>
              </a:rPr>
              <a:t>What</a:t>
            </a:r>
            <a:r>
              <a:rPr lang="da-DK" dirty="0" smtClean="0">
                <a:latin typeface="+mj-lt"/>
              </a:rPr>
              <a:t> is TCP </a:t>
            </a:r>
            <a:r>
              <a:rPr lang="da-DK" dirty="0" err="1" smtClean="0">
                <a:latin typeface="+mj-lt"/>
              </a:rPr>
              <a:t>modbus</a:t>
            </a:r>
            <a:endParaRPr lang="da-DK" dirty="0">
              <a:latin typeface="+mj-lt"/>
            </a:endParaRPr>
          </a:p>
        </p:txBody>
      </p:sp>
      <p:grpSp>
        <p:nvGrpSpPr>
          <p:cNvPr id="18" name="Gruppe 2"/>
          <p:cNvGrpSpPr/>
          <p:nvPr/>
        </p:nvGrpSpPr>
        <p:grpSpPr>
          <a:xfrm>
            <a:off x="1943639" y="3166957"/>
            <a:ext cx="5256722" cy="864470"/>
            <a:chOff x="1829878" y="3386147"/>
            <a:chExt cx="5256722" cy="864470"/>
          </a:xfrm>
        </p:grpSpPr>
        <p:grpSp>
          <p:nvGrpSpPr>
            <p:cNvPr id="19" name="Gruppe 17"/>
            <p:cNvGrpSpPr/>
            <p:nvPr/>
          </p:nvGrpSpPr>
          <p:grpSpPr>
            <a:xfrm>
              <a:off x="3557079" y="3386147"/>
              <a:ext cx="3529521" cy="864468"/>
              <a:chOff x="3557079" y="3386147"/>
              <a:chExt cx="3529521" cy="864468"/>
            </a:xfrm>
          </p:grpSpPr>
          <p:cxnSp>
            <p:nvCxnSpPr>
              <p:cNvPr id="21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kstboks 14"/>
              <p:cNvSpPr txBox="1"/>
              <p:nvPr/>
            </p:nvSpPr>
            <p:spPr>
              <a:xfrm>
                <a:off x="3882607" y="3566474"/>
                <a:ext cx="12600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i="1" smtClean="0"/>
                  <a:t>Ethernet</a:t>
                </a:r>
                <a:endParaRPr lang="da-DK" sz="1400" i="1"/>
              </a:p>
            </p:txBody>
          </p:sp>
          <p:sp>
            <p:nvSpPr>
              <p:cNvPr id="23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Device 2</a:t>
                </a:r>
                <a:endParaRPr lang="da-DK" sz="1400"/>
              </a:p>
            </p:txBody>
          </p:sp>
        </p:grpSp>
        <p:sp>
          <p:nvSpPr>
            <p:cNvPr id="20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sz="1400" smtClean="0"/>
                <a:t>Device 1</a:t>
              </a:r>
              <a:endParaRPr lang="da-DK" sz="1400"/>
            </a:p>
          </p:txBody>
        </p:sp>
      </p:grpSp>
      <p:sp>
        <p:nvSpPr>
          <p:cNvPr id="38" name="Rectangle 37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Training</a:t>
            </a:r>
            <a:endParaRPr lang="da-DK" i="1" dirty="0" smtClean="0">
              <a:solidFill>
                <a:schemeClr val="bg1"/>
              </a:solidFill>
            </a:endParaRP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dsholder til indhold 2"/>
          <p:cNvSpPr txBox="1">
            <a:spLocks/>
          </p:cNvSpPr>
          <p:nvPr/>
        </p:nvSpPr>
        <p:spPr>
          <a:xfrm>
            <a:off x="281508" y="504000"/>
            <a:ext cx="7962900" cy="4938357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da-DK" sz="1800" dirty="0" smtClean="0">
                <a:solidFill>
                  <a:srgbClr val="262626"/>
                </a:solidFill>
              </a:rPr>
              <a:t>Server</a:t>
            </a: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One </a:t>
            </a:r>
            <a:r>
              <a:rPr lang="da-DK" sz="1400" dirty="0" err="1" smtClean="0">
                <a:solidFill>
                  <a:srgbClr val="262626"/>
                </a:solidFill>
              </a:rPr>
              <a:t>device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acts</a:t>
            </a:r>
            <a:r>
              <a:rPr lang="da-DK" sz="1400" dirty="0" smtClean="0">
                <a:solidFill>
                  <a:srgbClr val="262626"/>
                </a:solidFill>
              </a:rPr>
              <a:t> as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Listening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>
                <a:solidFill>
                  <a:srgbClr val="262626"/>
                </a:solidFill>
              </a:rPr>
              <a:t>on </a:t>
            </a:r>
            <a:r>
              <a:rPr lang="da-DK" sz="1400" dirty="0" err="1">
                <a:solidFill>
                  <a:srgbClr val="262626"/>
                </a:solidFill>
              </a:rPr>
              <a:t>requests</a:t>
            </a:r>
            <a:r>
              <a:rPr lang="da-DK" sz="1400" dirty="0">
                <a:solidFill>
                  <a:srgbClr val="262626"/>
                </a:solidFill>
              </a:rPr>
              <a:t> from Client</a:t>
            </a:r>
          </a:p>
          <a:p>
            <a:pPr>
              <a:buClr>
                <a:srgbClr val="00628B"/>
              </a:buClr>
            </a:pPr>
            <a:r>
              <a:rPr lang="da-DK" sz="1800" dirty="0">
                <a:solidFill>
                  <a:srgbClr val="262626"/>
                </a:solidFill>
              </a:rPr>
              <a:t>Client</a:t>
            </a: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Other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device</a:t>
            </a:r>
            <a:r>
              <a:rPr lang="da-DK" sz="1400" dirty="0" smtClean="0">
                <a:solidFill>
                  <a:srgbClr val="262626"/>
                </a:solidFill>
              </a:rPr>
              <a:t>(s) </a:t>
            </a:r>
            <a:r>
              <a:rPr lang="da-DK" sz="1400" dirty="0" err="1">
                <a:solidFill>
                  <a:srgbClr val="262626"/>
                </a:solidFill>
              </a:rPr>
              <a:t>acts</a:t>
            </a:r>
            <a:r>
              <a:rPr lang="da-DK" sz="1400" dirty="0">
                <a:solidFill>
                  <a:srgbClr val="262626"/>
                </a:solidFill>
              </a:rPr>
              <a:t> as Client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>
                <a:solidFill>
                  <a:srgbClr val="262626"/>
                </a:solidFill>
              </a:rPr>
              <a:t>Sends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requests</a:t>
            </a:r>
            <a:r>
              <a:rPr lang="da-DK" sz="1400" dirty="0">
                <a:solidFill>
                  <a:srgbClr val="262626"/>
                </a:solidFill>
              </a:rPr>
              <a:t> to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Each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device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smtClean="0">
                <a:solidFill>
                  <a:srgbClr val="262626"/>
                </a:solidFill>
              </a:rPr>
              <a:t>must have a </a:t>
            </a:r>
            <a:r>
              <a:rPr lang="da-DK" sz="1400" dirty="0" err="1" smtClean="0">
                <a:solidFill>
                  <a:srgbClr val="262626"/>
                </a:solidFill>
              </a:rPr>
              <a:t>unique</a:t>
            </a:r>
            <a:r>
              <a:rPr lang="da-DK" sz="1400" dirty="0" smtClean="0">
                <a:solidFill>
                  <a:srgbClr val="262626"/>
                </a:solidFill>
              </a:rPr>
              <a:t> IP-</a:t>
            </a:r>
            <a:r>
              <a:rPr lang="da-DK" sz="1400" dirty="0" err="1" smtClean="0">
                <a:solidFill>
                  <a:srgbClr val="262626"/>
                </a:solidFill>
              </a:rPr>
              <a:t>address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Client / Server</a:t>
            </a:r>
            <a:endParaRPr lang="da-DK" dirty="0">
              <a:latin typeface="+mj-lt"/>
            </a:endParaRPr>
          </a:p>
        </p:txBody>
      </p:sp>
      <p:grpSp>
        <p:nvGrpSpPr>
          <p:cNvPr id="15" name="Gruppe 2"/>
          <p:cNvGrpSpPr/>
          <p:nvPr/>
        </p:nvGrpSpPr>
        <p:grpSpPr>
          <a:xfrm>
            <a:off x="1943639" y="3166957"/>
            <a:ext cx="5256722" cy="1287571"/>
            <a:chOff x="1829878" y="3386147"/>
            <a:chExt cx="5256722" cy="1287571"/>
          </a:xfrm>
        </p:grpSpPr>
        <p:grpSp>
          <p:nvGrpSpPr>
            <p:cNvPr id="16" name="Gruppe 17"/>
            <p:cNvGrpSpPr/>
            <p:nvPr/>
          </p:nvGrpSpPr>
          <p:grpSpPr>
            <a:xfrm>
              <a:off x="1990998" y="3386147"/>
              <a:ext cx="5095602" cy="1287571"/>
              <a:chOff x="1990998" y="3386147"/>
              <a:chExt cx="5095602" cy="1287571"/>
            </a:xfrm>
          </p:grpSpPr>
          <p:cxnSp>
            <p:nvCxnSpPr>
              <p:cNvPr id="25" name="Lige forbindelse 11"/>
              <p:cNvCxnSpPr/>
              <p:nvPr/>
            </p:nvCxnSpPr>
            <p:spPr>
              <a:xfrm rot="16200000" flipH="1" flipV="1">
                <a:off x="4457078" y="2918382"/>
                <a:ext cx="1" cy="1800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kstboks 12"/>
              <p:cNvSpPr txBox="1"/>
              <p:nvPr/>
            </p:nvSpPr>
            <p:spPr>
              <a:xfrm>
                <a:off x="1990998" y="4350382"/>
                <a:ext cx="12600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i="1" err="1" smtClean="0"/>
                  <a:t>Modbus</a:t>
                </a:r>
                <a:r>
                  <a:rPr lang="da-DK" sz="1400" i="1" smtClean="0"/>
                  <a:t> </a:t>
                </a:r>
                <a:r>
                  <a:rPr lang="da-DK" sz="1400" i="1" err="1" smtClean="0"/>
                  <a:t>client</a:t>
                </a:r>
                <a:endParaRPr lang="da-DK" sz="1400" i="1"/>
              </a:p>
            </p:txBody>
          </p:sp>
          <p:sp>
            <p:nvSpPr>
              <p:cNvPr id="27" name="Tekstboks 13"/>
              <p:cNvSpPr txBox="1"/>
              <p:nvPr/>
            </p:nvSpPr>
            <p:spPr>
              <a:xfrm>
                <a:off x="5593000" y="4365941"/>
                <a:ext cx="12600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a-DK" sz="1400" i="1" smtClean="0"/>
                  <a:t>Modbus server</a:t>
                </a:r>
                <a:endParaRPr lang="da-DK" sz="1400" i="1"/>
              </a:p>
            </p:txBody>
          </p:sp>
          <p:sp>
            <p:nvSpPr>
              <p:cNvPr id="28" name="Afrundet rektangel 15"/>
              <p:cNvSpPr/>
              <p:nvPr/>
            </p:nvSpPr>
            <p:spPr>
              <a:xfrm>
                <a:off x="5359400" y="3386147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Device 2</a:t>
                </a:r>
                <a:endParaRPr lang="da-DK" sz="1400"/>
              </a:p>
            </p:txBody>
          </p:sp>
        </p:grpSp>
        <p:sp>
          <p:nvSpPr>
            <p:cNvPr id="24" name="Afrundet rektangel 9"/>
            <p:cNvSpPr/>
            <p:nvPr/>
          </p:nvSpPr>
          <p:spPr>
            <a:xfrm>
              <a:off x="1829878" y="3386149"/>
              <a:ext cx="1727200" cy="86446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sz="1400" smtClean="0"/>
                <a:t>Device 1</a:t>
              </a:r>
              <a:endParaRPr lang="da-DK" sz="1400"/>
            </a:p>
          </p:txBody>
        </p:sp>
      </p:grpSp>
      <p:sp>
        <p:nvSpPr>
          <p:cNvPr id="17" name="Rectangle 16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Training</a:t>
            </a:r>
            <a:endParaRPr lang="da-DK" i="1" dirty="0" smtClean="0">
              <a:solidFill>
                <a:schemeClr val="bg1"/>
              </a:solidFill>
            </a:endParaRP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433908" y="895813"/>
            <a:ext cx="4728642" cy="4150320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There are a number of ways to use </a:t>
            </a:r>
            <a:r>
              <a:rPr lang="en-US" sz="1800" dirty="0" err="1">
                <a:solidFill>
                  <a:srgbClr val="262626"/>
                </a:solidFill>
              </a:rPr>
              <a:t>URScript</a:t>
            </a:r>
            <a:r>
              <a:rPr lang="en-US" sz="1800" dirty="0">
                <a:solidFill>
                  <a:srgbClr val="262626"/>
                </a:solidFill>
              </a:rPr>
              <a:t> 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Assignment 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Script Code – Line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Script Code – File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Calling functions</a:t>
            </a:r>
          </a:p>
          <a:p>
            <a:pPr lvl="1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 </a:t>
            </a:r>
            <a:r>
              <a:rPr lang="en-US" sz="1600" dirty="0" smtClean="0">
                <a:solidFill>
                  <a:srgbClr val="262626"/>
                </a:solidFill>
              </a:rPr>
              <a:t>Client Interfaces</a:t>
            </a:r>
            <a:endParaRPr lang="en-GB" sz="16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Available data types for Modbus TCP</a:t>
            </a: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da-DK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da-DK" sz="1800" dirty="0" smtClean="0">
                <a:solidFill>
                  <a:srgbClr val="262626"/>
                </a:solidFill>
              </a:rPr>
              <a:t>Address range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err="1" smtClean="0">
                <a:solidFill>
                  <a:srgbClr val="262626"/>
                </a:solidFill>
              </a:rPr>
              <a:t>Each</a:t>
            </a:r>
            <a:r>
              <a:rPr lang="da-DK" sz="1400" dirty="0" smtClean="0">
                <a:solidFill>
                  <a:srgbClr val="262626"/>
                </a:solidFill>
              </a:rPr>
              <a:t> digital signal and register have a </a:t>
            </a:r>
            <a:r>
              <a:rPr lang="da-DK" sz="1400" dirty="0" err="1" smtClean="0">
                <a:solidFill>
                  <a:srgbClr val="262626"/>
                </a:solidFill>
              </a:rPr>
              <a:t>unique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address</a:t>
            </a:r>
            <a:endParaRPr lang="da-DK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Address is </a:t>
            </a:r>
            <a:r>
              <a:rPr lang="da-DK" sz="1400" i="1" dirty="0" err="1" smtClean="0">
                <a:solidFill>
                  <a:srgbClr val="262626"/>
                </a:solidFill>
              </a:rPr>
              <a:t>always</a:t>
            </a:r>
            <a:r>
              <a:rPr lang="da-DK" sz="1400" i="1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specified</a:t>
            </a:r>
            <a:r>
              <a:rPr lang="da-DK" sz="1400" dirty="0" smtClean="0">
                <a:solidFill>
                  <a:srgbClr val="262626"/>
                </a:solidFill>
              </a:rPr>
              <a:t> in </a:t>
            </a:r>
            <a:r>
              <a:rPr lang="da-DK" sz="1400" dirty="0" err="1" smtClean="0">
                <a:solidFill>
                  <a:srgbClr val="262626"/>
                </a:solidFill>
              </a:rPr>
              <a:t>documentation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provided</a:t>
            </a:r>
            <a:r>
              <a:rPr lang="da-DK" sz="1400" dirty="0" smtClean="0">
                <a:solidFill>
                  <a:srgbClr val="262626"/>
                </a:solidFill>
              </a:rPr>
              <a:t> by </a:t>
            </a:r>
            <a:r>
              <a:rPr lang="da-DK" sz="1400" dirty="0" err="1" smtClean="0">
                <a:solidFill>
                  <a:srgbClr val="262626"/>
                </a:solidFill>
              </a:rPr>
              <a:t>vendor</a:t>
            </a: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Data Types</a:t>
            </a:r>
            <a:endParaRPr lang="da-DK" dirty="0">
              <a:latin typeface="+mj-lt"/>
            </a:endParaRPr>
          </a:p>
        </p:txBody>
      </p:sp>
      <p:graphicFrame>
        <p:nvGraphicFramePr>
          <p:cNvPr id="21" name="Tabel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61121"/>
              </p:ext>
            </p:extLst>
          </p:nvPr>
        </p:nvGraphicFramePr>
        <p:xfrm>
          <a:off x="1581629" y="2106049"/>
          <a:ext cx="6381377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9245"/>
                <a:gridCol w="1819373"/>
                <a:gridCol w="1932759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Digital inputs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On/Off</a:t>
                      </a:r>
                      <a:endParaRPr lang="da-DK" sz="14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da-DK" sz="1400" i="1" smtClean="0"/>
                        <a:t>Consult documentation</a:t>
                      </a:r>
                      <a:r>
                        <a:rPr lang="da-DK" sz="1400" i="1" baseline="0" smtClean="0"/>
                        <a:t> provided by vendor of Server device</a:t>
                      </a:r>
                      <a:endParaRPr lang="da-DK" sz="1400" i="1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Digital outputs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On/Off</a:t>
                      </a:r>
                      <a:endParaRPr lang="da-DK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Register inputs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16 bit</a:t>
                      </a:r>
                      <a:endParaRPr lang="da-DK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sz="1400" dirty="0" smtClean="0">
                          <a:solidFill>
                            <a:srgbClr val="00628B"/>
                          </a:solidFill>
                          <a:latin typeface="OCR A Extended" pitchFamily="50" charset="0"/>
                        </a:rPr>
                        <a:t>Register outputs</a:t>
                      </a:r>
                      <a:endParaRPr lang="da-DK" sz="1400" dirty="0">
                        <a:solidFill>
                          <a:srgbClr val="00628B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smtClean="0"/>
                        <a:t>16 bit</a:t>
                      </a:r>
                      <a:endParaRPr lang="da-DK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a-DK" sz="1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el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37661"/>
              </p:ext>
            </p:extLst>
          </p:nvPr>
        </p:nvGraphicFramePr>
        <p:xfrm>
          <a:off x="1581628" y="1594786"/>
          <a:ext cx="6381378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1751"/>
                <a:gridCol w="1828800"/>
                <a:gridCol w="1930827"/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1400" b="1" dirty="0" smtClean="0"/>
                        <a:t>data type</a:t>
                      </a:r>
                      <a:endParaRPr lang="da-DK" sz="14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smtClean="0"/>
                        <a:t>value</a:t>
                      </a:r>
                      <a:endParaRPr lang="da-DK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400" b="1" smtClean="0"/>
                        <a:t>address range</a:t>
                      </a:r>
                      <a:endParaRPr lang="da-DK" sz="1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 rot="21093025">
            <a:off x="5179938" y="494778"/>
            <a:ext cx="2064470" cy="671202"/>
          </a:xfrm>
          <a:prstGeom prst="rect">
            <a:avLst/>
          </a:prstGeom>
          <a:solidFill>
            <a:srgbClr val="00628B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i="1" smtClean="0">
                <a:solidFill>
                  <a:schemeClr val="bg1"/>
                </a:solidFill>
              </a:rPr>
              <a:t>Core Training</a:t>
            </a:r>
            <a:endParaRPr lang="da-DK" i="1" dirty="0" smtClean="0">
              <a:solidFill>
                <a:schemeClr val="bg1"/>
              </a:solidFill>
            </a:endParaRPr>
          </a:p>
          <a:p>
            <a:pPr algn="ctr"/>
            <a:r>
              <a:rPr lang="en-SG" i="1" dirty="0" smtClean="0">
                <a:solidFill>
                  <a:schemeClr val="bg1"/>
                </a:solidFill>
              </a:rPr>
              <a:t>Wrap-up</a:t>
            </a:r>
            <a:endParaRPr lang="en-SG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smtClean="0">
                <a:solidFill>
                  <a:srgbClr val="262626"/>
                </a:solidFill>
              </a:rPr>
              <a:t>Core Training 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Covered how to use robot as Client and connect to a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Advanced </a:t>
            </a:r>
            <a:r>
              <a:rPr lang="en-GB" sz="1800" dirty="0">
                <a:solidFill>
                  <a:srgbClr val="262626"/>
                </a:solidFill>
              </a:rPr>
              <a:t>Training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Will cover </a:t>
            </a:r>
            <a:r>
              <a:rPr lang="en-SG" sz="1400" dirty="0" smtClean="0">
                <a:solidFill>
                  <a:srgbClr val="262626"/>
                </a:solidFill>
              </a:rPr>
              <a:t>how</a:t>
            </a:r>
            <a:r>
              <a:rPr lang="da-DK" sz="1400" dirty="0" smtClean="0">
                <a:solidFill>
                  <a:srgbClr val="262626"/>
                </a:solidFill>
              </a:rPr>
              <a:t> to </a:t>
            </a:r>
            <a:r>
              <a:rPr lang="en-SG" sz="1400" dirty="0" smtClean="0">
                <a:solidFill>
                  <a:srgbClr val="262626"/>
                </a:solidFill>
              </a:rPr>
              <a:t>use</a:t>
            </a:r>
            <a:r>
              <a:rPr lang="da-DK" sz="1400" dirty="0" smtClean="0">
                <a:solidFill>
                  <a:srgbClr val="262626"/>
                </a:solidFill>
              </a:rPr>
              <a:t> the UR Controller as a Server and accept </a:t>
            </a:r>
            <a:r>
              <a:rPr lang="da-DK" sz="1400" dirty="0">
                <a:solidFill>
                  <a:srgbClr val="262626"/>
                </a:solidFill>
              </a:rPr>
              <a:t>C</a:t>
            </a:r>
            <a:r>
              <a:rPr lang="da-DK" sz="1400" dirty="0" smtClean="0">
                <a:solidFill>
                  <a:srgbClr val="262626"/>
                </a:solidFill>
              </a:rPr>
              <a:t>lient </a:t>
            </a:r>
            <a:r>
              <a:rPr lang="da-DK" sz="1400" dirty="0" err="1" smtClean="0">
                <a:solidFill>
                  <a:srgbClr val="262626"/>
                </a:solidFill>
              </a:rPr>
              <a:t>connections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UR </a:t>
            </a:r>
            <a:r>
              <a:rPr lang="da-DK" dirty="0" err="1" smtClean="0">
                <a:latin typeface="+mj-lt"/>
              </a:rPr>
              <a:t>Modbus</a:t>
            </a:r>
            <a:r>
              <a:rPr lang="da-DK" dirty="0" smtClean="0">
                <a:latin typeface="+mj-lt"/>
              </a:rPr>
              <a:t> Server</a:t>
            </a:r>
            <a:endParaRPr lang="da-DK" dirty="0">
              <a:latin typeface="+mj-lt"/>
            </a:endParaRPr>
          </a:p>
        </p:txBody>
      </p:sp>
      <p:grpSp>
        <p:nvGrpSpPr>
          <p:cNvPr id="11" name="Gruppe 18"/>
          <p:cNvGrpSpPr/>
          <p:nvPr/>
        </p:nvGrpSpPr>
        <p:grpSpPr>
          <a:xfrm>
            <a:off x="2050051" y="2660353"/>
            <a:ext cx="5004416" cy="2378900"/>
            <a:chOff x="3095976" y="4149080"/>
            <a:chExt cx="5004416" cy="237890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954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171" y="4149080"/>
              <a:ext cx="859804" cy="49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754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976" y="5145638"/>
              <a:ext cx="1181125" cy="1018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Lige forbindelse 27"/>
            <p:cNvCxnSpPr/>
            <p:nvPr/>
          </p:nvCxnSpPr>
          <p:spPr>
            <a:xfrm flipH="1" flipV="1">
              <a:off x="7473606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Lige forbindelse 28"/>
            <p:cNvCxnSpPr/>
            <p:nvPr/>
          </p:nvCxnSpPr>
          <p:spPr>
            <a:xfrm flipH="1" flipV="1">
              <a:off x="5674124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forbindelse 29"/>
            <p:cNvCxnSpPr/>
            <p:nvPr/>
          </p:nvCxnSpPr>
          <p:spPr>
            <a:xfrm flipH="1" flipV="1">
              <a:off x="3878539" y="4868356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ge forbindelse 30"/>
            <p:cNvCxnSpPr/>
            <p:nvPr/>
          </p:nvCxnSpPr>
          <p:spPr>
            <a:xfrm flipH="1" flipV="1">
              <a:off x="6523165" y="4591074"/>
              <a:ext cx="1" cy="277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ge forbindelse 31"/>
            <p:cNvCxnSpPr/>
            <p:nvPr/>
          </p:nvCxnSpPr>
          <p:spPr>
            <a:xfrm rot="16200000" flipH="1" flipV="1">
              <a:off x="5723888" y="2712481"/>
              <a:ext cx="1" cy="43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32"/>
            <p:cNvSpPr txBox="1"/>
            <p:nvPr/>
          </p:nvSpPr>
          <p:spPr>
            <a:xfrm>
              <a:off x="6840392" y="4231317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dirty="0" err="1" smtClean="0"/>
                <a:t>Modbus</a:t>
              </a:r>
              <a:r>
                <a:rPr lang="da-DK" sz="1400" i="1" dirty="0" smtClean="0"/>
                <a:t> </a:t>
              </a:r>
              <a:r>
                <a:rPr lang="da-DK" sz="1400" i="1" dirty="0" err="1" smtClean="0"/>
                <a:t>client</a:t>
              </a:r>
              <a:endParaRPr lang="da-DK" sz="1400" i="1" dirty="0"/>
            </a:p>
          </p:txBody>
        </p:sp>
        <p:sp>
          <p:nvSpPr>
            <p:cNvPr id="25" name="Tekstboks 33"/>
            <p:cNvSpPr txBox="1"/>
            <p:nvPr/>
          </p:nvSpPr>
          <p:spPr>
            <a:xfrm>
              <a:off x="5094128" y="6220203"/>
              <a:ext cx="14395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err="1" smtClean="0"/>
                <a:t>Modbus</a:t>
              </a:r>
              <a:r>
                <a:rPr lang="da-DK" sz="1400" i="1" smtClean="0"/>
                <a:t> servers</a:t>
              </a:r>
              <a:endParaRPr lang="da-DK" sz="1400" i="1"/>
            </a:p>
          </p:txBody>
        </p:sp>
        <p:sp>
          <p:nvSpPr>
            <p:cNvPr id="26" name="Tekstboks 34"/>
            <p:cNvSpPr txBox="1"/>
            <p:nvPr/>
          </p:nvSpPr>
          <p:spPr>
            <a:xfrm>
              <a:off x="4464128" y="4609993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Ethernet</a:t>
              </a:r>
              <a:endParaRPr lang="da-DK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32207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Modbus Server is always running on UR Controller</a:t>
            </a:r>
            <a:endParaRPr lang="da-DK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IP Address:	Set in robot setup menu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SG" sz="1400" dirty="0" smtClean="0">
                <a:solidFill>
                  <a:srgbClr val="262626"/>
                </a:solidFill>
              </a:rPr>
              <a:t>Port no:	502 (</a:t>
            </a:r>
            <a:r>
              <a:rPr lang="en-SG" sz="1400" i="1" dirty="0" smtClean="0">
                <a:solidFill>
                  <a:srgbClr val="262626"/>
                </a:solidFill>
              </a:rPr>
              <a:t>no setting needed</a:t>
            </a:r>
            <a:r>
              <a:rPr lang="en-SG" sz="1400" dirty="0" smtClean="0">
                <a:solidFill>
                  <a:srgbClr val="262626"/>
                </a:solidFill>
              </a:rPr>
              <a:t>)</a:t>
            </a:r>
          </a:p>
          <a:p>
            <a:pPr>
              <a:buClr>
                <a:srgbClr val="00628B"/>
              </a:buClr>
            </a:pPr>
            <a:endParaRPr lang="en-US" sz="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Features: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Modbus Server transmits information about robot state including</a:t>
            </a:r>
            <a:r>
              <a:rPr lang="en-GB" sz="1400" dirty="0" smtClean="0">
                <a:solidFill>
                  <a:srgbClr val="262626"/>
                </a:solidFill>
              </a:rPr>
              <a:t>:</a:t>
            </a:r>
            <a:endParaRPr lang="da-DK" sz="6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Joint Angle/Velocity/Current/Temperature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TCP Position/Velocity/Offset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Program state – Emergency stopped/ teach mode etc.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I/O </a:t>
            </a:r>
            <a:r>
              <a:rPr lang="en-SG" sz="1400" dirty="0" smtClean="0">
                <a:solidFill>
                  <a:srgbClr val="262626"/>
                </a:solidFill>
              </a:rPr>
              <a:t>can be remotely read/written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I/O state transmitted 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Outputs can be controlled from remote device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General purpose registers</a:t>
            </a:r>
          </a:p>
          <a:p>
            <a:pPr lvl="2">
              <a:buClr>
                <a:srgbClr val="00628B"/>
              </a:buClr>
            </a:pPr>
            <a:r>
              <a:rPr lang="en-SG" sz="1000" dirty="0" smtClean="0">
                <a:solidFill>
                  <a:srgbClr val="262626"/>
                </a:solidFill>
              </a:rPr>
              <a:t>128 registers available</a:t>
            </a:r>
          </a:p>
          <a:p>
            <a:pPr>
              <a:buClr>
                <a:srgbClr val="00628B"/>
              </a:buClr>
            </a:pPr>
            <a:endParaRPr lang="da-DK" sz="105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SG" sz="1800" dirty="0" smtClean="0">
                <a:solidFill>
                  <a:srgbClr val="262626"/>
                </a:solidFill>
              </a:rPr>
              <a:t>Full list of register addresses available on support site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SG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 smtClean="0">
                <a:latin typeface="+mj-lt"/>
              </a:rPr>
              <a:t>Modbus</a:t>
            </a:r>
            <a:r>
              <a:rPr lang="da-DK" dirty="0" smtClean="0">
                <a:latin typeface="+mj-lt"/>
              </a:rPr>
              <a:t> Server Features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12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Access robots own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IP-address:	127.0.0.1</a:t>
            </a: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Read TCP position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Register addresses: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400 </a:t>
            </a:r>
            <a:r>
              <a:rPr lang="en-GB" sz="1000" dirty="0"/>
              <a:t>TCP-x in tenth of </a:t>
            </a:r>
            <a:r>
              <a:rPr lang="en-GB" sz="1000" dirty="0" smtClean="0"/>
              <a:t>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401 TCP-y in tenth of 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402 </a:t>
            </a:r>
            <a:r>
              <a:rPr lang="en-GB" sz="1000" dirty="0"/>
              <a:t>TCP-z in tenth of </a:t>
            </a:r>
            <a:r>
              <a:rPr lang="en-GB" sz="1000" dirty="0" smtClean="0"/>
              <a:t>mm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403 </a:t>
            </a:r>
            <a:r>
              <a:rPr lang="en-GB" sz="1000" dirty="0"/>
              <a:t>TCP-</a:t>
            </a:r>
            <a:r>
              <a:rPr lang="en-GB" sz="1000" dirty="0" err="1"/>
              <a:t>rx</a:t>
            </a:r>
            <a:r>
              <a:rPr lang="en-GB" sz="1000" dirty="0"/>
              <a:t> in </a:t>
            </a:r>
            <a:r>
              <a:rPr lang="en-GB" sz="1000" dirty="0" err="1" smtClean="0"/>
              <a:t>mrad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404 </a:t>
            </a:r>
            <a:r>
              <a:rPr lang="en-GB" sz="1000" dirty="0"/>
              <a:t>TCP-</a:t>
            </a:r>
            <a:r>
              <a:rPr lang="en-GB" sz="1000" dirty="0" err="1"/>
              <a:t>ry</a:t>
            </a:r>
            <a:r>
              <a:rPr lang="en-GB" sz="1000" dirty="0"/>
              <a:t> in </a:t>
            </a:r>
            <a:r>
              <a:rPr lang="en-GB" sz="1000" dirty="0" err="1" smtClean="0"/>
              <a:t>mrad</a:t>
            </a:r>
            <a:endParaRPr lang="en-GB" sz="1000" dirty="0" smtClean="0"/>
          </a:p>
          <a:p>
            <a:pPr lvl="2">
              <a:buClr>
                <a:srgbClr val="00628B"/>
              </a:buClr>
            </a:pPr>
            <a:r>
              <a:rPr lang="en-GB" sz="1000" dirty="0" smtClean="0"/>
              <a:t>405 TCP-</a:t>
            </a:r>
            <a:r>
              <a:rPr lang="en-GB" sz="1000" dirty="0" err="1" smtClean="0"/>
              <a:t>rz</a:t>
            </a:r>
            <a:r>
              <a:rPr lang="en-GB" sz="1000" dirty="0" smtClean="0"/>
              <a:t> in </a:t>
            </a:r>
            <a:r>
              <a:rPr lang="en-GB" sz="1000" dirty="0" err="1" smtClean="0"/>
              <a:t>mrad</a:t>
            </a:r>
            <a:endParaRPr lang="en-GB" sz="10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= in Base frame</a:t>
            </a:r>
          </a:p>
          <a:p>
            <a:pPr lvl="1">
              <a:buClr>
                <a:srgbClr val="00628B"/>
              </a:buClr>
            </a:pPr>
            <a:endParaRPr lang="en-GB" sz="1400" dirty="0" smtClean="0"/>
          </a:p>
          <a:p>
            <a:pPr lvl="1">
              <a:buClr>
                <a:srgbClr val="00628B"/>
              </a:buClr>
            </a:pPr>
            <a:r>
              <a:rPr lang="en-GB" sz="1400" dirty="0" smtClean="0"/>
              <a:t>263 </a:t>
            </a:r>
            <a:r>
              <a:rPr lang="en-GB" sz="1400" dirty="0" err="1" smtClean="0"/>
              <a:t>isTeachButtonPressed</a:t>
            </a:r>
            <a:endParaRPr lang="en-GB" sz="1400" dirty="0"/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smtClean="0">
                <a:latin typeface="+mj-lt"/>
              </a:rPr>
              <a:t>Access robot </a:t>
            </a:r>
            <a:r>
              <a:rPr lang="da-DK" dirty="0" err="1" smtClean="0">
                <a:latin typeface="+mj-lt"/>
              </a:rPr>
              <a:t>Own</a:t>
            </a:r>
            <a:r>
              <a:rPr lang="da-DK" dirty="0" smtClean="0">
                <a:latin typeface="+mj-lt"/>
              </a:rPr>
              <a:t> server</a:t>
            </a:r>
            <a:endParaRPr lang="da-DK" dirty="0">
              <a:latin typeface="+mj-lt"/>
            </a:endParaRPr>
          </a:p>
        </p:txBody>
      </p:sp>
      <p:pic>
        <p:nvPicPr>
          <p:cNvPr id="8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0791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5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indhold 2"/>
          <p:cNvSpPr txBox="1">
            <a:spLocks/>
          </p:cNvSpPr>
          <p:nvPr/>
        </p:nvSpPr>
        <p:spPr>
          <a:xfrm>
            <a:off x="242597" y="504000"/>
            <a:ext cx="3242203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Setup register with digital outputs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Register address = 1</a:t>
            </a: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Feature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Allows manipulation of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multiple I/O channels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in single operation saving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processing time.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Format: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16 bit integer registers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[</a:t>
            </a:r>
            <a:r>
              <a:rPr lang="en-GB" sz="1400" dirty="0" err="1" smtClean="0"/>
              <a:t>BBBBBBBB</a:t>
            </a:r>
            <a:r>
              <a:rPr lang="en-GB" sz="1400" dirty="0" err="1"/>
              <a:t>TT</a:t>
            </a:r>
            <a:r>
              <a:rPr lang="en-GB" sz="1400" dirty="0" err="1" smtClean="0"/>
              <a:t>xxxxxx</a:t>
            </a:r>
            <a:r>
              <a:rPr lang="en-GB" sz="1400" dirty="0" smtClean="0"/>
              <a:t>]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i="1" dirty="0" smtClean="0"/>
              <a:t>B=box</a:t>
            </a:r>
            <a:r>
              <a:rPr lang="en-GB" sz="1400" i="1" dirty="0"/>
              <a:t> , T=tool</a:t>
            </a:r>
            <a:r>
              <a:rPr lang="en-GB" sz="1400" i="1" dirty="0" smtClean="0"/>
              <a:t>, x=</a:t>
            </a:r>
            <a:r>
              <a:rPr lang="en-GB" sz="1400" i="1" dirty="0" err="1" smtClean="0"/>
              <a:t>undef</a:t>
            </a:r>
            <a:endParaRPr lang="en-US" sz="1400" i="1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Access I/O registers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80000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 err="1">
                <a:latin typeface="+mj-lt"/>
              </a:rPr>
              <a:t>Modbus</a:t>
            </a:r>
            <a:r>
              <a:rPr lang="da-DK" dirty="0">
                <a:latin typeface="+mj-lt"/>
              </a:rPr>
              <a:t> </a:t>
            </a:r>
            <a:r>
              <a:rPr lang="da-DK" dirty="0" smtClean="0">
                <a:latin typeface="+mj-lt"/>
              </a:rPr>
              <a:t>Applications</a:t>
            </a:r>
            <a:endParaRPr lang="da-DK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Potential applications for Modbus</a:t>
            </a:r>
            <a:br>
              <a:rPr lang="en-US" sz="1800" dirty="0" smtClean="0">
                <a:solidFill>
                  <a:srgbClr val="262626"/>
                </a:solidFill>
              </a:rPr>
            </a:br>
            <a:r>
              <a:rPr lang="en-US" sz="1800" dirty="0" smtClean="0">
                <a:solidFill>
                  <a:srgbClr val="262626"/>
                </a:solidFill>
              </a:rPr>
              <a:t>Server include: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Controlling the robot IO from a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remote device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How to test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Install </a:t>
            </a:r>
            <a:r>
              <a:rPr lang="en-US" sz="1400" dirty="0" err="1" smtClean="0">
                <a:solidFill>
                  <a:srgbClr val="262626"/>
                </a:solidFill>
              </a:rPr>
              <a:t>Ananas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Freeware program for testing</a:t>
            </a:r>
            <a:br>
              <a:rPr lang="en-US" sz="1000" dirty="0" smtClean="0">
                <a:solidFill>
                  <a:srgbClr val="262626"/>
                </a:solidFill>
              </a:rPr>
            </a:br>
            <a:r>
              <a:rPr lang="en-US" sz="1000" dirty="0" smtClean="0">
                <a:solidFill>
                  <a:srgbClr val="262626"/>
                </a:solidFill>
              </a:rPr>
              <a:t>Modbus functionality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Setup </a:t>
            </a:r>
            <a:r>
              <a:rPr lang="en-US" sz="1400" dirty="0" err="1" smtClean="0">
                <a:solidFill>
                  <a:srgbClr val="262626"/>
                </a:solidFill>
              </a:rPr>
              <a:t>Ananas</a:t>
            </a:r>
            <a:r>
              <a:rPr lang="en-US" sz="1400" dirty="0" smtClean="0">
                <a:solidFill>
                  <a:srgbClr val="262626"/>
                </a:solidFill>
              </a:rPr>
              <a:t> as Modbus client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Switch digital IO in the controller by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checking/unchecking bits or edit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integer value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262626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320000" y="813600"/>
            <a:ext cx="4281081" cy="3960000"/>
            <a:chOff x="3518814" y="638062"/>
            <a:chExt cx="6477000" cy="599122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814" y="638062"/>
              <a:ext cx="6477000" cy="599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638" y="2138250"/>
              <a:ext cx="3886201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6" y="504000"/>
            <a:ext cx="465862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Write a program to: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R</a:t>
            </a:r>
            <a:r>
              <a:rPr lang="en-GB" sz="1400" dirty="0" smtClean="0">
                <a:solidFill>
                  <a:srgbClr val="262626"/>
                </a:solidFill>
              </a:rPr>
              <a:t>ead digital output register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Convert to binary list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Toggle output channel 3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Convert back to integer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Write back to register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Run program and watch output change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200" dirty="0" smtClean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 1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Modbus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5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81508" y="504000"/>
            <a:ext cx="4828877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Write a program to receive simulated vision coordinates from Modbus server, then move to received position: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Retrieve pick position variables from Modbus Server general purpose registers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Move to position, based on </a:t>
            </a:r>
            <a:r>
              <a:rPr lang="en-GB" sz="1400" dirty="0" err="1" smtClean="0">
                <a:solidFill>
                  <a:srgbClr val="262626"/>
                </a:solidFill>
              </a:rPr>
              <a:t>pose_trans</a:t>
            </a:r>
            <a:r>
              <a:rPr lang="en-GB" sz="1400" dirty="0" smtClean="0">
                <a:solidFill>
                  <a:srgbClr val="262626"/>
                </a:solidFill>
              </a:rPr>
              <a:t>() example from Variables section.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Register addresses: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128:   new data available (0=no, 255=yes)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129:   x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130:   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131:   </a:t>
            </a:r>
            <a:r>
              <a:rPr lang="en-GB" sz="1400" dirty="0" err="1" smtClean="0">
                <a:solidFill>
                  <a:srgbClr val="262626"/>
                </a:solidFill>
              </a:rPr>
              <a:t>rz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Lab </a:t>
            </a:r>
            <a:r>
              <a:rPr lang="da-DK" dirty="0" err="1">
                <a:latin typeface="+mj-lt"/>
              </a:rPr>
              <a:t>Exercise</a:t>
            </a:r>
            <a:r>
              <a:rPr lang="da-DK" dirty="0">
                <a:latin typeface="+mj-lt"/>
              </a:rPr>
              <a:t> 2</a:t>
            </a:r>
          </a:p>
        </p:txBody>
      </p:sp>
      <p:sp>
        <p:nvSpPr>
          <p:cNvPr id="7" name="Tekstboks 18"/>
          <p:cNvSpPr txBox="1"/>
          <p:nvPr/>
        </p:nvSpPr>
        <p:spPr>
          <a:xfrm>
            <a:off x="5495596" y="874030"/>
            <a:ext cx="264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 err="1" smtClean="0">
                <a:solidFill>
                  <a:srgbClr val="00628B"/>
                </a:solidFill>
              </a:rPr>
              <a:t>Refpoint</a:t>
            </a:r>
            <a:r>
              <a:rPr lang="da-DK" i="1" dirty="0" smtClean="0">
                <a:solidFill>
                  <a:srgbClr val="00628B"/>
                </a:solidFill>
              </a:rPr>
              <a:t> as reference</a:t>
            </a:r>
            <a:endParaRPr lang="da-DK" i="1" dirty="0">
              <a:solidFill>
                <a:srgbClr val="00628B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61008" y="1900647"/>
            <a:ext cx="3619955" cy="2903481"/>
            <a:chOff x="5461008" y="2931897"/>
            <a:chExt cx="3619955" cy="2903481"/>
          </a:xfrm>
        </p:grpSpPr>
        <p:sp>
          <p:nvSpPr>
            <p:cNvPr id="9" name="Rectangle 8"/>
            <p:cNvSpPr/>
            <p:nvPr/>
          </p:nvSpPr>
          <p:spPr>
            <a:xfrm>
              <a:off x="6786398" y="5286631"/>
              <a:ext cx="73605" cy="1903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/>
            <p:cNvSpPr/>
            <p:nvPr/>
          </p:nvSpPr>
          <p:spPr>
            <a:xfrm>
              <a:off x="6553200" y="4845377"/>
              <a:ext cx="540000" cy="5400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0800000">
              <a:off x="6111721" y="5115377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6463200" y="5475378"/>
              <a:ext cx="72000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boks 18"/>
            <p:cNvSpPr txBox="1"/>
            <p:nvPr/>
          </p:nvSpPr>
          <p:spPr>
            <a:xfrm>
              <a:off x="6604326" y="4916291"/>
              <a:ext cx="4924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BASE</a:t>
              </a:r>
              <a:endParaRPr lang="da-DK" sz="1000"/>
            </a:p>
          </p:txBody>
        </p:sp>
        <p:sp>
          <p:nvSpPr>
            <p:cNvPr id="14" name="Tekstboks 18"/>
            <p:cNvSpPr txBox="1"/>
            <p:nvPr/>
          </p:nvSpPr>
          <p:spPr>
            <a:xfrm>
              <a:off x="6822294" y="5489413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00B050"/>
                  </a:solidFill>
                </a:rPr>
                <a:t>Y</a:t>
              </a:r>
              <a:endParaRPr lang="da-DK" sz="1200" b="1">
                <a:solidFill>
                  <a:srgbClr val="00B050"/>
                </a:solidFill>
              </a:endParaRPr>
            </a:p>
          </p:txBody>
        </p:sp>
        <p:sp>
          <p:nvSpPr>
            <p:cNvPr id="15" name="Tekstboks 18"/>
            <p:cNvSpPr txBox="1"/>
            <p:nvPr/>
          </p:nvSpPr>
          <p:spPr>
            <a:xfrm>
              <a:off x="6277683" y="4876087"/>
              <a:ext cx="294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b="1" smtClean="0">
                  <a:solidFill>
                    <a:srgbClr val="FF0000"/>
                  </a:solidFill>
                </a:rPr>
                <a:t>X</a:t>
              </a:r>
              <a:endParaRPr lang="da-DK" sz="1200" b="1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522277">
              <a:off x="5461008" y="2931897"/>
              <a:ext cx="2655208" cy="1508289"/>
            </a:xfrm>
            <a:prstGeom prst="rect">
              <a:avLst/>
            </a:prstGeom>
            <a:noFill/>
            <a:ln>
              <a:solidFill>
                <a:srgbClr val="00628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Rectangle 16"/>
            <p:cNvSpPr/>
            <p:nvPr/>
          </p:nvSpPr>
          <p:spPr>
            <a:xfrm rot="1522277">
              <a:off x="8128994" y="3482595"/>
              <a:ext cx="378855" cy="188535"/>
            </a:xfrm>
            <a:prstGeom prst="rect">
              <a:avLst/>
            </a:prstGeom>
            <a:noFill/>
            <a:ln>
              <a:solidFill>
                <a:srgbClr val="00628B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/>
            <p:cNvSpPr/>
            <p:nvPr/>
          </p:nvSpPr>
          <p:spPr>
            <a:xfrm rot="1522277">
              <a:off x="8275492" y="3537460"/>
              <a:ext cx="72000" cy="72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Rectangle 18"/>
            <p:cNvSpPr/>
            <p:nvPr/>
          </p:nvSpPr>
          <p:spPr>
            <a:xfrm rot="3345510">
              <a:off x="6986300" y="3744057"/>
              <a:ext cx="378855" cy="188535"/>
            </a:xfrm>
            <a:prstGeom prst="rect">
              <a:avLst/>
            </a:prstGeom>
            <a:solidFill>
              <a:srgbClr val="C2E1F6"/>
            </a:solidFill>
            <a:ln>
              <a:solidFill>
                <a:srgbClr val="00628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12322277">
              <a:off x="7525799" y="3213111"/>
              <a:ext cx="90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7722277">
              <a:off x="6906354" y="3412195"/>
              <a:ext cx="954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6922277">
              <a:off x="8074378" y="4044344"/>
              <a:ext cx="72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522277">
              <a:off x="7117742" y="4120014"/>
              <a:ext cx="1260000" cy="0"/>
            </a:xfrm>
            <a:prstGeom prst="straightConnector1">
              <a:avLst/>
            </a:prstGeom>
            <a:ln w="6350">
              <a:solidFill>
                <a:srgbClr val="00628B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boks 18"/>
            <p:cNvSpPr txBox="1"/>
            <p:nvPr/>
          </p:nvSpPr>
          <p:spPr>
            <a:xfrm>
              <a:off x="7875335" y="3021989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/>
                <a:t>X</a:t>
              </a:r>
            </a:p>
          </p:txBody>
        </p:sp>
        <p:sp>
          <p:nvSpPr>
            <p:cNvPr id="25" name="Tekstboks 18"/>
            <p:cNvSpPr txBox="1"/>
            <p:nvPr/>
          </p:nvSpPr>
          <p:spPr>
            <a:xfrm>
              <a:off x="8379350" y="4004401"/>
              <a:ext cx="2943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Y</a:t>
              </a:r>
              <a:endParaRPr lang="da-DK" sz="1000"/>
            </a:p>
          </p:txBody>
        </p:sp>
        <p:sp>
          <p:nvSpPr>
            <p:cNvPr id="26" name="Arc 25"/>
            <p:cNvSpPr/>
            <p:nvPr/>
          </p:nvSpPr>
          <p:spPr>
            <a:xfrm rot="12322277">
              <a:off x="6898682" y="3774963"/>
              <a:ext cx="360000" cy="360000"/>
            </a:xfrm>
            <a:prstGeom prst="arc">
              <a:avLst>
                <a:gd name="adj1" fmla="val 13387316"/>
                <a:gd name="adj2" fmla="val 20553350"/>
              </a:avLst>
            </a:prstGeom>
            <a:ln w="6350">
              <a:solidFill>
                <a:srgbClr val="00628B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Tekstboks 18"/>
            <p:cNvSpPr txBox="1"/>
            <p:nvPr/>
          </p:nvSpPr>
          <p:spPr>
            <a:xfrm>
              <a:off x="6775816" y="4064660"/>
              <a:ext cx="3718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RZ</a:t>
              </a:r>
              <a:endParaRPr lang="da-DK" sz="1000"/>
            </a:p>
          </p:txBody>
        </p:sp>
        <p:sp>
          <p:nvSpPr>
            <p:cNvPr id="28" name="Tekstboks 18"/>
            <p:cNvSpPr txBox="1"/>
            <p:nvPr/>
          </p:nvSpPr>
          <p:spPr>
            <a:xfrm>
              <a:off x="8415524" y="3191422"/>
              <a:ext cx="6654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smtClean="0"/>
                <a:t>refpoint</a:t>
              </a:r>
              <a:endParaRPr lang="da-DK" sz="100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1522277" flipH="1">
              <a:off x="8415162" y="3344660"/>
              <a:ext cx="148800" cy="240046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1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78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858838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85883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FTP 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indhold 2"/>
          <p:cNvSpPr txBox="1">
            <a:spLocks/>
          </p:cNvSpPr>
          <p:nvPr/>
        </p:nvSpPr>
        <p:spPr>
          <a:xfrm>
            <a:off x="281508" y="504000"/>
            <a:ext cx="79629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FTP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Client/server </a:t>
            </a:r>
            <a:r>
              <a:rPr lang="da-DK" sz="1400" dirty="0" err="1" smtClean="0">
                <a:solidFill>
                  <a:srgbClr val="262626"/>
                </a:solidFill>
              </a:rPr>
              <a:t>protocol</a:t>
            </a:r>
            <a:r>
              <a:rPr lang="da-DK" sz="1400" dirty="0" smtClean="0">
                <a:solidFill>
                  <a:srgbClr val="262626"/>
                </a:solidFill>
              </a:rPr>
              <a:t> for file transfers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rgbClr val="262626"/>
                </a:solidFill>
              </a:rPr>
              <a:t>Ethernet </a:t>
            </a:r>
            <a:r>
              <a:rPr lang="da-DK" sz="1400" dirty="0" err="1">
                <a:solidFill>
                  <a:srgbClr val="262626"/>
                </a:solidFill>
              </a:rPr>
              <a:t>based</a:t>
            </a:r>
            <a:r>
              <a:rPr lang="da-DK" sz="1400" dirty="0">
                <a:solidFill>
                  <a:srgbClr val="262626"/>
                </a:solidFill>
              </a:rPr>
              <a:t> </a:t>
            </a:r>
            <a:r>
              <a:rPr lang="da-DK" sz="1400" dirty="0" err="1">
                <a:solidFill>
                  <a:srgbClr val="262626"/>
                </a:solidFill>
              </a:rPr>
              <a:t>communication</a:t>
            </a:r>
            <a:endParaRPr lang="da-DK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Purpose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For convenient transfer of program </a:t>
            </a:r>
            <a:r>
              <a:rPr lang="en-US" sz="1400" dirty="0" smtClean="0">
                <a:solidFill>
                  <a:srgbClr val="262626"/>
                </a:solidFill>
              </a:rPr>
              <a:t>files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Easy backup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S</a:t>
            </a:r>
            <a:r>
              <a:rPr lang="da-DK" sz="1800" dirty="0" err="1" smtClean="0">
                <a:solidFill>
                  <a:srgbClr val="262626"/>
                </a:solidFill>
              </a:rPr>
              <a:t>erver</a:t>
            </a:r>
            <a:r>
              <a:rPr lang="da-DK" sz="1800" dirty="0" smtClean="0">
                <a:solidFill>
                  <a:srgbClr val="262626"/>
                </a:solidFill>
              </a:rPr>
              <a:t> on UR controller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Server is </a:t>
            </a:r>
            <a:r>
              <a:rPr lang="da-DK" sz="1400" i="1" dirty="0" err="1" smtClean="0">
                <a:solidFill>
                  <a:srgbClr val="262626"/>
                </a:solidFill>
              </a:rPr>
              <a:t>always</a:t>
            </a:r>
            <a:r>
              <a:rPr lang="da-DK" sz="1400" dirty="0" smtClean="0">
                <a:solidFill>
                  <a:srgbClr val="262626"/>
                </a:solidFill>
              </a:rPr>
              <a:t> </a:t>
            </a:r>
            <a:r>
              <a:rPr lang="da-DK" sz="1400" dirty="0" err="1" smtClean="0">
                <a:solidFill>
                  <a:srgbClr val="262626"/>
                </a:solidFill>
              </a:rPr>
              <a:t>running</a:t>
            </a:r>
            <a:r>
              <a:rPr lang="da-DK" sz="1400" dirty="0" smtClean="0">
                <a:solidFill>
                  <a:srgbClr val="262626"/>
                </a:solidFill>
              </a:rPr>
              <a:t> on UR controller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da-DK" sz="1400" dirty="0" smtClean="0">
                <a:solidFill>
                  <a:srgbClr val="262626"/>
                </a:solidFill>
              </a:rPr>
              <a:t>No </a:t>
            </a:r>
            <a:r>
              <a:rPr lang="da-DK" sz="1400" dirty="0" err="1">
                <a:solidFill>
                  <a:srgbClr val="262626"/>
                </a:solidFill>
              </a:rPr>
              <a:t>settings</a:t>
            </a:r>
            <a:r>
              <a:rPr lang="da-DK" sz="1400" dirty="0">
                <a:solidFill>
                  <a:srgbClr val="262626"/>
                </a:solidFill>
              </a:rPr>
              <a:t> on UR controller </a:t>
            </a:r>
            <a:r>
              <a:rPr lang="da-DK" sz="1400" dirty="0" err="1">
                <a:solidFill>
                  <a:srgbClr val="262626"/>
                </a:solidFill>
              </a:rPr>
              <a:t>needed</a:t>
            </a:r>
            <a:endParaRPr lang="da-DK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200" dirty="0" smtClean="0">
              <a:solidFill>
                <a:srgbClr val="262626"/>
              </a:solidFill>
            </a:endParaRPr>
          </a:p>
          <a:p>
            <a:pPr lvl="1">
              <a:buClr>
                <a:schemeClr val="tx2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endParaRPr lang="da-DK" sz="1200" dirty="0">
              <a:solidFill>
                <a:srgbClr val="26262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 is FTP Server?</a:t>
            </a:r>
            <a:endParaRPr lang="en-SG" dirty="0">
              <a:latin typeface="+mj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63705" y="2868975"/>
            <a:ext cx="4642791" cy="1137196"/>
            <a:chOff x="1943639" y="4212037"/>
            <a:chExt cx="5256722" cy="1287571"/>
          </a:xfrm>
        </p:grpSpPr>
        <p:grpSp>
          <p:nvGrpSpPr>
            <p:cNvPr id="32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36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38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kstboks 14"/>
                <p:cNvSpPr txBox="1"/>
                <p:nvPr/>
              </p:nvSpPr>
              <p:spPr>
                <a:xfrm>
                  <a:off x="3882607" y="3500109"/>
                  <a:ext cx="12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400" i="1" dirty="0" smtClean="0"/>
                    <a:t>Ethernet</a:t>
                  </a:r>
                  <a:endParaRPr lang="da-DK" sz="1400" i="1" dirty="0"/>
                </a:p>
              </p:txBody>
            </p:sp>
            <p:sp>
              <p:nvSpPr>
                <p:cNvPr id="40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smtClean="0"/>
                    <a:t>UR Controller</a:t>
                  </a:r>
                  <a:endParaRPr lang="da-DK" sz="1400"/>
                </a:p>
              </p:txBody>
            </p:sp>
          </p:grpSp>
          <p:sp>
            <p:nvSpPr>
              <p:cNvPr id="37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33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sz="1400" smtClean="0"/>
                <a:t>File transfer</a:t>
              </a:r>
              <a:endParaRPr lang="en-GB" sz="1400"/>
            </a:p>
          </p:txBody>
        </p:sp>
        <p:sp>
          <p:nvSpPr>
            <p:cNvPr id="34" name="Tekstboks 12"/>
            <p:cNvSpPr txBox="1"/>
            <p:nvPr/>
          </p:nvSpPr>
          <p:spPr>
            <a:xfrm>
              <a:off x="2104759" y="5176272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FTP client</a:t>
              </a:r>
              <a:endParaRPr lang="da-DK" sz="1400" i="1"/>
            </a:p>
          </p:txBody>
        </p:sp>
        <p:sp>
          <p:nvSpPr>
            <p:cNvPr id="35" name="Tekstboks 13"/>
            <p:cNvSpPr txBox="1"/>
            <p:nvPr/>
          </p:nvSpPr>
          <p:spPr>
            <a:xfrm>
              <a:off x="5706761" y="5191831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FTP server</a:t>
              </a:r>
              <a:endParaRPr lang="da-DK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21900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grpSp>
        <p:nvGrpSpPr>
          <p:cNvPr id="6" name="Gruppe 1"/>
          <p:cNvGrpSpPr/>
          <p:nvPr/>
        </p:nvGrpSpPr>
        <p:grpSpPr>
          <a:xfrm>
            <a:off x="3470400" y="806400"/>
            <a:ext cx="5241600" cy="3960000"/>
            <a:chOff x="1584345" y="2154708"/>
            <a:chExt cx="5717225" cy="428857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84345" y="2154708"/>
              <a:ext cx="5717225" cy="4288579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ktangel 3"/>
            <p:cNvSpPr/>
            <p:nvPr/>
          </p:nvSpPr>
          <p:spPr>
            <a:xfrm>
              <a:off x="4764063" y="2550646"/>
              <a:ext cx="609215" cy="144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Rektangel 4"/>
            <p:cNvSpPr/>
            <p:nvPr/>
          </p:nvSpPr>
          <p:spPr>
            <a:xfrm>
              <a:off x="2991823" y="3691293"/>
              <a:ext cx="990000" cy="198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Rektangel 5"/>
            <p:cNvSpPr/>
            <p:nvPr/>
          </p:nvSpPr>
          <p:spPr>
            <a:xfrm>
              <a:off x="4381445" y="3691293"/>
              <a:ext cx="2772000" cy="198000"/>
            </a:xfrm>
            <a:prstGeom prst="rect">
              <a:avLst/>
            </a:prstGeom>
            <a:noFill/>
            <a:ln w="19050">
              <a:solidFill>
                <a:srgbClr val="00628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17" name="Pladsholder til indhold 2"/>
          <p:cNvSpPr txBox="1">
            <a:spLocks/>
          </p:cNvSpPr>
          <p:nvPr/>
        </p:nvSpPr>
        <p:spPr>
          <a:xfrm>
            <a:off x="433908" y="895813"/>
            <a:ext cx="3036492" cy="26379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628B"/>
              </a:buClr>
              <a:buNone/>
            </a:pPr>
            <a:endParaRPr lang="en-GB" sz="1800" dirty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Executes script command 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Assigns returned value to a variable.</a:t>
            </a: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indent="-2857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Allows values returned to be viewed in variables window.</a:t>
            </a: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FTP </a:t>
            </a:r>
            <a:r>
              <a:rPr lang="en-SG" dirty="0" smtClean="0">
                <a:latin typeface="+mj-lt"/>
              </a:rPr>
              <a:t>client</a:t>
            </a:r>
            <a:endParaRPr lang="en-SG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err="1" smtClean="0">
                <a:solidFill>
                  <a:srgbClr val="262626"/>
                </a:solidFill>
              </a:rPr>
              <a:t>FileZilla</a:t>
            </a: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Freeware FTP client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  <a:hlinkClick r:id="rId3"/>
              </a:rPr>
              <a:t>filezilla-project.org</a:t>
            </a: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Connection </a:t>
            </a:r>
            <a:r>
              <a:rPr lang="en-GB" sz="1400" dirty="0">
                <a:solidFill>
                  <a:srgbClr val="262626"/>
                </a:solidFill>
              </a:rPr>
              <a:t>via </a:t>
            </a:r>
            <a:r>
              <a:rPr lang="en-GB" sz="1400" dirty="0" err="1">
                <a:solidFill>
                  <a:srgbClr val="262626"/>
                </a:solidFill>
              </a:rPr>
              <a:t>ssh</a:t>
            </a:r>
            <a:r>
              <a:rPr lang="en-GB" sz="1400" dirty="0">
                <a:solidFill>
                  <a:srgbClr val="262626"/>
                </a:solidFill>
              </a:rPr>
              <a:t> or </a:t>
            </a:r>
            <a:r>
              <a:rPr lang="en-GB" sz="1400" dirty="0" err="1" smtClean="0">
                <a:solidFill>
                  <a:srgbClr val="262626"/>
                </a:solidFill>
              </a:rPr>
              <a:t>sftp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How to connect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Setup </a:t>
            </a:r>
            <a:r>
              <a:rPr lang="en-GB" sz="1400" dirty="0" err="1" smtClean="0">
                <a:solidFill>
                  <a:srgbClr val="262626"/>
                </a:solidFill>
              </a:rPr>
              <a:t>FileZilla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Host</a:t>
            </a:r>
            <a:r>
              <a:rPr lang="en-GB" sz="1000" dirty="0">
                <a:solidFill>
                  <a:srgbClr val="262626"/>
                </a:solidFill>
              </a:rPr>
              <a:t>:	IP-address on </a:t>
            </a:r>
            <a:r>
              <a:rPr lang="en-GB" sz="1000" dirty="0" smtClean="0">
                <a:solidFill>
                  <a:srgbClr val="262626"/>
                </a:solidFill>
              </a:rPr>
              <a:t>robot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User</a:t>
            </a:r>
            <a:r>
              <a:rPr lang="en-GB" sz="1000" dirty="0">
                <a:solidFill>
                  <a:srgbClr val="262626"/>
                </a:solidFill>
              </a:rPr>
              <a:t>:	</a:t>
            </a:r>
            <a:r>
              <a:rPr lang="en-GB" sz="1000" dirty="0" smtClean="0">
                <a:solidFill>
                  <a:srgbClr val="262626"/>
                </a:solidFill>
              </a:rPr>
              <a:t>root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Password:   	</a:t>
            </a:r>
            <a:r>
              <a:rPr lang="en-GB" sz="1000" dirty="0" err="1" smtClean="0">
                <a:solidFill>
                  <a:srgbClr val="262626"/>
                </a:solidFill>
              </a:rPr>
              <a:t>easybot</a:t>
            </a:r>
            <a:endParaRPr lang="en-GB" sz="10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Port</a:t>
            </a:r>
            <a:r>
              <a:rPr lang="en-GB" sz="1000" dirty="0">
                <a:solidFill>
                  <a:srgbClr val="262626"/>
                </a:solidFill>
              </a:rPr>
              <a:t>	</a:t>
            </a:r>
            <a:r>
              <a:rPr lang="en-GB" sz="1000" dirty="0" smtClean="0">
                <a:solidFill>
                  <a:srgbClr val="262626"/>
                </a:solidFill>
              </a:rPr>
              <a:t>22</a:t>
            </a:r>
          </a:p>
          <a:p>
            <a:pPr lvl="2">
              <a:buClr>
                <a:srgbClr val="00628B"/>
              </a:buClr>
            </a:pPr>
            <a:endParaRPr lang="en-GB" sz="10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How to transfer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Drag’n’drop</a:t>
            </a:r>
            <a:r>
              <a:rPr lang="en-GB" sz="1400" dirty="0" smtClean="0">
                <a:solidFill>
                  <a:srgbClr val="262626"/>
                </a:solidFill>
              </a:rPr>
              <a:t> files between PC and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i="1" dirty="0" smtClean="0">
                <a:solidFill>
                  <a:srgbClr val="262626"/>
                </a:solidFill>
              </a:rPr>
              <a:t>/programs </a:t>
            </a:r>
            <a:r>
              <a:rPr lang="en-GB" sz="1400" dirty="0" smtClean="0">
                <a:solidFill>
                  <a:srgbClr val="262626"/>
                </a:solidFill>
              </a:rPr>
              <a:t>folder on controller</a:t>
            </a:r>
            <a:endParaRPr lang="en-GB" sz="1400" dirty="0">
              <a:solidFill>
                <a:srgbClr val="FF0000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FF0000"/>
                </a:solidFill>
              </a:rPr>
              <a:t>WARNING: </a:t>
            </a:r>
            <a:br>
              <a:rPr lang="en-GB" sz="1400" dirty="0" smtClean="0">
                <a:solidFill>
                  <a:srgbClr val="FF0000"/>
                </a:solidFill>
              </a:rPr>
            </a:br>
            <a:r>
              <a:rPr lang="en-GB" sz="1400" dirty="0" smtClean="0">
                <a:solidFill>
                  <a:srgbClr val="FF0000"/>
                </a:solidFill>
              </a:rPr>
              <a:t>File system on controller is not write-protected, so incorrect use can cause malfunction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62400"/>
            <a:ext cx="4889649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0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FTP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</a:t>
            </a:r>
            <a:endParaRPr lang="en-SG" dirty="0">
              <a:latin typeface="+mj-lt"/>
            </a:endParaRP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Make backup of all files</a:t>
            </a:r>
            <a:br>
              <a:rPr lang="en-US" sz="1800" dirty="0" smtClean="0">
                <a:solidFill>
                  <a:srgbClr val="262626"/>
                </a:solidFill>
              </a:rPr>
            </a:br>
            <a:r>
              <a:rPr lang="en-US" sz="1800" dirty="0" smtClean="0">
                <a:solidFill>
                  <a:srgbClr val="262626"/>
                </a:solidFill>
              </a:rPr>
              <a:t>in </a:t>
            </a:r>
            <a:r>
              <a:rPr lang="en-US" sz="1800" i="1" dirty="0" smtClean="0">
                <a:solidFill>
                  <a:srgbClr val="262626"/>
                </a:solidFill>
              </a:rPr>
              <a:t>/programs </a:t>
            </a:r>
            <a:r>
              <a:rPr lang="en-US" sz="1800" dirty="0" smtClean="0">
                <a:solidFill>
                  <a:srgbClr val="262626"/>
                </a:solidFill>
              </a:rPr>
              <a:t>folder</a:t>
            </a: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Write a simple program</a:t>
            </a:r>
            <a:br>
              <a:rPr lang="en-US" sz="1800" dirty="0" smtClean="0">
                <a:solidFill>
                  <a:srgbClr val="262626"/>
                </a:solidFill>
              </a:rPr>
            </a:br>
            <a:r>
              <a:rPr lang="en-US" sz="1800" dirty="0" smtClean="0">
                <a:solidFill>
                  <a:srgbClr val="262626"/>
                </a:solidFill>
              </a:rPr>
              <a:t>in </a:t>
            </a:r>
            <a:r>
              <a:rPr lang="en-US" sz="1800" dirty="0" err="1" smtClean="0">
                <a:solidFill>
                  <a:srgbClr val="262626"/>
                </a:solidFill>
              </a:rPr>
              <a:t>URSim</a:t>
            </a:r>
            <a:r>
              <a:rPr lang="en-US" sz="1800" dirty="0" smtClean="0">
                <a:solidFill>
                  <a:srgbClr val="262626"/>
                </a:solidFill>
              </a:rPr>
              <a:t> on your own</a:t>
            </a:r>
            <a:br>
              <a:rPr lang="en-US" sz="1800" dirty="0" smtClean="0">
                <a:solidFill>
                  <a:srgbClr val="262626"/>
                </a:solidFill>
              </a:rPr>
            </a:br>
            <a:r>
              <a:rPr lang="en-US" sz="1800" dirty="0" smtClean="0">
                <a:solidFill>
                  <a:srgbClr val="262626"/>
                </a:solidFill>
              </a:rPr>
              <a:t>laptop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Copy it to the</a:t>
            </a:r>
            <a:br>
              <a:rPr lang="en-GB" sz="1800" dirty="0" smtClean="0">
                <a:solidFill>
                  <a:srgbClr val="262626"/>
                </a:solidFill>
              </a:rPr>
            </a:br>
            <a:r>
              <a:rPr lang="en-GB" sz="1800" i="1" dirty="0" smtClean="0">
                <a:solidFill>
                  <a:srgbClr val="262626"/>
                </a:solidFill>
              </a:rPr>
              <a:t>/programs </a:t>
            </a:r>
            <a:r>
              <a:rPr lang="en-GB" sz="1800" dirty="0" smtClean="0">
                <a:solidFill>
                  <a:srgbClr val="262626"/>
                </a:solidFill>
              </a:rPr>
              <a:t>folder 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Run program on robot</a:t>
            </a:r>
          </a:p>
          <a:p>
            <a:pPr>
              <a:buClr>
                <a:srgbClr val="00628B"/>
              </a:buClr>
            </a:pPr>
            <a:endParaRPr lang="en-GB" sz="1200" dirty="0" smtClean="0">
              <a:solidFill>
                <a:srgbClr val="262626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80001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82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1478306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89615" y="1478538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Dashboard 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42596" y="504000"/>
            <a:ext cx="8090035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The Dashboard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Allows remote control of the robot over port 29999.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Control operation of the robot, loading/starting programs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Get feedback about robot state (is program running/loaded)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Show/close popups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Set user access level (disable different parts of the GUI)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0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Full list of commands is found on support site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 is the Dashboard Server?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45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7963200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err="1" smtClean="0">
                <a:solidFill>
                  <a:srgbClr val="262626"/>
                </a:solidFill>
              </a:rPr>
              <a:t>SocketTest</a:t>
            </a: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Freeware </a:t>
            </a:r>
            <a:r>
              <a:rPr lang="en-US" sz="1400" dirty="0" smtClean="0">
                <a:solidFill>
                  <a:srgbClr val="262626"/>
                </a:solidFill>
              </a:rPr>
              <a:t>program for testing </a:t>
            </a:r>
            <a:br>
              <a:rPr lang="en-US" sz="1400" dirty="0" smtClean="0">
                <a:solidFill>
                  <a:srgbClr val="262626"/>
                </a:solidFill>
              </a:rPr>
            </a:br>
            <a:r>
              <a:rPr lang="en-US" sz="1400" dirty="0" smtClean="0">
                <a:solidFill>
                  <a:srgbClr val="262626"/>
                </a:solidFill>
              </a:rPr>
              <a:t>TCP/IP socket communication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  <a:hlinkClick r:id="rId3"/>
              </a:rPr>
              <a:t>sockettest.sourceforget.net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How to connect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Setup IP-address on PC and robot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Open </a:t>
            </a:r>
            <a:r>
              <a:rPr lang="en-GB" sz="1400" dirty="0" err="1" smtClean="0">
                <a:solidFill>
                  <a:srgbClr val="262626"/>
                </a:solidFill>
              </a:rPr>
              <a:t>SocketTest</a:t>
            </a:r>
            <a:endParaRPr lang="en-GB" sz="1400" dirty="0" smtClean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Select Client-tab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Insert IP-address of robot</a:t>
            </a:r>
            <a:endParaRPr lang="en-GB" sz="1000" dirty="0">
              <a:solidFill>
                <a:srgbClr val="262626"/>
              </a:solidFill>
            </a:endParaRP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Insert port no of Dashboard Server </a:t>
            </a:r>
            <a:br>
              <a:rPr lang="en-GB" sz="1000" dirty="0" smtClean="0">
                <a:solidFill>
                  <a:srgbClr val="262626"/>
                </a:solidFill>
              </a:rPr>
            </a:br>
            <a:r>
              <a:rPr lang="en-GB" sz="1000" dirty="0" smtClean="0">
                <a:solidFill>
                  <a:srgbClr val="262626"/>
                </a:solidFill>
              </a:rPr>
              <a:t>(29999)</a:t>
            </a:r>
          </a:p>
          <a:p>
            <a:pPr lvl="2">
              <a:buClr>
                <a:srgbClr val="00628B"/>
              </a:buClr>
            </a:pPr>
            <a:r>
              <a:rPr lang="en-GB" sz="1000" dirty="0" smtClean="0">
                <a:solidFill>
                  <a:srgbClr val="262626"/>
                </a:solidFill>
              </a:rPr>
              <a:t>Click Connect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da-DK" sz="1600" dirty="0">
              <a:solidFill>
                <a:srgbClr val="262626"/>
              </a:solidFill>
            </a:endParaRPr>
          </a:p>
          <a:p>
            <a:pPr marL="0" indent="0">
              <a:buClr>
                <a:srgbClr val="99CC00"/>
              </a:buClr>
              <a:buNone/>
            </a:pPr>
            <a:r>
              <a:rPr lang="en-GB" sz="1400" dirty="0">
                <a:solidFill>
                  <a:srgbClr val="262626"/>
                </a:solidFill>
              </a:rPr>
              <a:t/>
            </a:r>
            <a:br>
              <a:rPr lang="en-GB" sz="1400" dirty="0">
                <a:solidFill>
                  <a:srgbClr val="262626"/>
                </a:solidFill>
              </a:rPr>
            </a:br>
            <a:endParaRPr lang="en-GB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err="1" smtClean="0">
                <a:latin typeface="+mj-lt"/>
              </a:rPr>
              <a:t>SocketTest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6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3357405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Control robot operation remotely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load </a:t>
            </a:r>
            <a:r>
              <a:rPr lang="en-GB" sz="1400" i="1" dirty="0"/>
              <a:t>&lt;</a:t>
            </a:r>
            <a:r>
              <a:rPr lang="en-GB" sz="1400" i="1" dirty="0" err="1"/>
              <a:t>program.urp</a:t>
            </a:r>
            <a:r>
              <a:rPr lang="en-GB" sz="1400" i="1" dirty="0"/>
              <a:t>&gt; </a:t>
            </a: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play </a:t>
            </a:r>
            <a:r>
              <a:rPr lang="en-GB" sz="1400" dirty="0"/>
              <a:t>(</a:t>
            </a:r>
            <a:r>
              <a:rPr lang="en-GB" sz="1400" i="1" dirty="0"/>
              <a:t>starts </a:t>
            </a:r>
            <a:r>
              <a:rPr lang="en-GB" sz="1400" i="1" dirty="0" smtClean="0"/>
              <a:t>loaded program</a:t>
            </a:r>
            <a:r>
              <a:rPr lang="en-GB" sz="1400" dirty="0" smtClean="0"/>
              <a:t>) 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stop </a:t>
            </a:r>
            <a:r>
              <a:rPr lang="en-GB" sz="1400" dirty="0"/>
              <a:t>(</a:t>
            </a:r>
            <a:r>
              <a:rPr lang="en-GB" sz="1400" i="1" dirty="0"/>
              <a:t>stops running program</a:t>
            </a:r>
            <a:r>
              <a:rPr lang="en-GB" sz="1400" dirty="0" smtClean="0"/>
              <a:t>)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pause </a:t>
            </a:r>
            <a:r>
              <a:rPr lang="en-GB" sz="1400" dirty="0"/>
              <a:t>(</a:t>
            </a:r>
            <a:r>
              <a:rPr lang="en-GB" sz="1400" i="1" dirty="0"/>
              <a:t>pauses the running program</a:t>
            </a:r>
            <a:r>
              <a:rPr lang="en-GB" sz="1400" dirty="0"/>
              <a:t>) </a:t>
            </a:r>
            <a:endParaRPr lang="en-GB" sz="1400" dirty="0" smtClean="0"/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quit </a:t>
            </a:r>
            <a:r>
              <a:rPr lang="en-GB" sz="1400" dirty="0"/>
              <a:t>(</a:t>
            </a:r>
            <a:r>
              <a:rPr lang="en-GB" sz="1400" i="1" dirty="0"/>
              <a:t>closes connection</a:t>
            </a:r>
            <a:r>
              <a:rPr lang="en-GB" sz="1400" dirty="0" smtClean="0"/>
              <a:t>)</a:t>
            </a:r>
          </a:p>
          <a:p>
            <a:pPr lvl="1">
              <a:lnSpc>
                <a:spcPct val="150000"/>
              </a:lnSpc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shutdown </a:t>
            </a:r>
            <a:r>
              <a:rPr lang="en-GB" sz="1400" dirty="0"/>
              <a:t>(</a:t>
            </a:r>
            <a:r>
              <a:rPr lang="en-GB" sz="1400" i="1" dirty="0"/>
              <a:t>shuts down and turns </a:t>
            </a:r>
            <a:r>
              <a:rPr lang="en-GB" sz="1400" i="1" dirty="0" smtClean="0"/>
              <a:t>off</a:t>
            </a:r>
            <a:br>
              <a:rPr lang="en-GB" sz="1400" i="1" dirty="0" smtClean="0"/>
            </a:br>
            <a:r>
              <a:rPr lang="en-GB" sz="1400" i="1" dirty="0" smtClean="0"/>
              <a:t>the </a:t>
            </a:r>
            <a:r>
              <a:rPr lang="en-GB" sz="1400" i="1" dirty="0"/>
              <a:t>robot and controller</a:t>
            </a:r>
            <a:r>
              <a:rPr lang="en-GB" sz="1400" dirty="0"/>
              <a:t>) 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Dashboard remote operations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2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7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Request robot state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running (</a:t>
            </a:r>
            <a:r>
              <a:rPr lang="en-GB" sz="1400" i="1" dirty="0" smtClean="0"/>
              <a:t>execution state enquiry</a:t>
            </a:r>
            <a:r>
              <a:rPr lang="en-GB" sz="1400" dirty="0" smtClean="0"/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/>
              <a:t>robotmode</a:t>
            </a:r>
            <a:r>
              <a:rPr lang="en-GB" sz="1400" dirty="0" smtClean="0"/>
              <a:t> (</a:t>
            </a:r>
            <a:r>
              <a:rPr lang="en-GB" sz="1400" i="1" dirty="0" smtClean="0"/>
              <a:t>robot mode enquiry</a:t>
            </a:r>
            <a:r>
              <a:rPr lang="en-GB" sz="1400" dirty="0" smtClean="0"/>
              <a:t>)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Get loaded program (</a:t>
            </a:r>
            <a:r>
              <a:rPr lang="en-GB" sz="1400" i="1" dirty="0" smtClean="0"/>
              <a:t>which program</a:t>
            </a:r>
            <a:br>
              <a:rPr lang="en-GB" sz="1400" i="1" dirty="0" smtClean="0"/>
            </a:br>
            <a:r>
              <a:rPr lang="en-GB" sz="1400" i="1" dirty="0" smtClean="0"/>
              <a:t>is loaded</a:t>
            </a:r>
            <a:r>
              <a:rPr lang="en-GB" sz="1400" dirty="0" smtClean="0"/>
              <a:t>) 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/>
              <a:t>isProgramSaved</a:t>
            </a:r>
            <a:r>
              <a:rPr lang="en-GB" sz="1400" dirty="0" smtClean="0"/>
              <a:t> </a:t>
            </a:r>
            <a:r>
              <a:rPr lang="en-GB" sz="1400" dirty="0"/>
              <a:t>(</a:t>
            </a:r>
            <a:r>
              <a:rPr lang="en-GB" sz="1400" i="1" dirty="0"/>
              <a:t>Returns the save </a:t>
            </a:r>
            <a:r>
              <a:rPr lang="en-GB" sz="1400" i="1" dirty="0" smtClean="0"/>
              <a:t>state</a:t>
            </a:r>
            <a:br>
              <a:rPr lang="en-GB" sz="1400" i="1" dirty="0" smtClean="0"/>
            </a:br>
            <a:r>
              <a:rPr lang="en-GB" sz="1400" i="1" dirty="0" smtClean="0"/>
              <a:t>of </a:t>
            </a:r>
            <a:r>
              <a:rPr lang="en-GB" sz="1400" i="1" dirty="0"/>
              <a:t>the active program</a:t>
            </a:r>
            <a:r>
              <a:rPr lang="en-GB" sz="1400" dirty="0"/>
              <a:t>) </a:t>
            </a: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/>
              <a:t>programState</a:t>
            </a:r>
            <a:r>
              <a:rPr lang="en-GB" sz="1400" dirty="0" smtClean="0"/>
              <a:t> </a:t>
            </a:r>
            <a:r>
              <a:rPr lang="en-GB" sz="1400" dirty="0"/>
              <a:t>(</a:t>
            </a:r>
            <a:r>
              <a:rPr lang="en-GB" sz="1400" i="1" dirty="0"/>
              <a:t>Returns the state of </a:t>
            </a:r>
            <a:r>
              <a:rPr lang="en-GB" sz="1400" i="1" dirty="0" smtClean="0"/>
              <a:t>the</a:t>
            </a:r>
            <a:br>
              <a:rPr lang="en-GB" sz="1400" i="1" dirty="0" smtClean="0"/>
            </a:br>
            <a:r>
              <a:rPr lang="en-GB" sz="1400" i="1" dirty="0" smtClean="0"/>
              <a:t>active </a:t>
            </a:r>
            <a:r>
              <a:rPr lang="en-GB" sz="1400" i="1" dirty="0"/>
              <a:t>program, or STOPPED if </a:t>
            </a:r>
            <a:r>
              <a:rPr lang="en-GB" sz="1400" i="1" dirty="0" smtClean="0"/>
              <a:t>no</a:t>
            </a:r>
            <a:br>
              <a:rPr lang="en-GB" sz="1400" i="1" dirty="0" smtClean="0"/>
            </a:br>
            <a:r>
              <a:rPr lang="en-GB" sz="1400" i="1" dirty="0" smtClean="0"/>
              <a:t>program </a:t>
            </a:r>
            <a:r>
              <a:rPr lang="en-GB" sz="1400" i="1" dirty="0"/>
              <a:t>is loaded</a:t>
            </a:r>
            <a:r>
              <a:rPr lang="en-GB" sz="1400" dirty="0"/>
              <a:t>) </a:t>
            </a:r>
            <a:endParaRPr lang="en-US" sz="1400" dirty="0"/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Dashboard feedback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7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6" y="504000"/>
            <a:ext cx="3357404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Open and close popups on the GUI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popup </a:t>
            </a:r>
            <a:r>
              <a:rPr lang="en-GB" sz="1400" dirty="0"/>
              <a:t>&lt;</a:t>
            </a:r>
            <a:r>
              <a:rPr lang="en-GB" sz="1400" i="1" dirty="0"/>
              <a:t>popup-text</a:t>
            </a:r>
            <a:r>
              <a:rPr lang="en-GB" sz="1400" dirty="0"/>
              <a:t>&gt; </a:t>
            </a:r>
            <a:r>
              <a:rPr lang="en-GB" sz="1400" dirty="0" smtClean="0"/>
              <a:t>(</a:t>
            </a:r>
            <a:r>
              <a:rPr lang="en-GB" sz="1400" i="1" dirty="0" smtClean="0"/>
              <a:t>open a popup</a:t>
            </a:r>
            <a:r>
              <a:rPr lang="en-GB" sz="1400" dirty="0" smtClean="0"/>
              <a:t>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/>
              <a:t>close </a:t>
            </a:r>
            <a:r>
              <a:rPr lang="en-GB" sz="1400" dirty="0"/>
              <a:t>popup (</a:t>
            </a:r>
            <a:r>
              <a:rPr lang="en-GB" sz="1400" i="1" dirty="0"/>
              <a:t>closes the popup</a:t>
            </a:r>
            <a:r>
              <a:rPr lang="en-GB" sz="1400" dirty="0"/>
              <a:t>) 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Dashboard </a:t>
            </a:r>
            <a:r>
              <a:rPr lang="da-DK" dirty="0" err="1" smtClean="0">
                <a:latin typeface="+mj-lt"/>
              </a:rPr>
              <a:t>popups</a:t>
            </a:r>
            <a:endParaRPr lang="da-DK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22" y="3236955"/>
            <a:ext cx="116205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Control the available options on the welcome screen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/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/>
              <a:t>setUserRole</a:t>
            </a:r>
            <a:r>
              <a:rPr lang="en-GB" sz="1400" dirty="0" smtClean="0"/>
              <a:t> </a:t>
            </a:r>
            <a:r>
              <a:rPr lang="en-GB" sz="1400" dirty="0"/>
              <a:t>&lt;</a:t>
            </a:r>
            <a:r>
              <a:rPr lang="en-GB" sz="1400" i="1" dirty="0"/>
              <a:t>role</a:t>
            </a:r>
            <a:r>
              <a:rPr lang="en-GB" sz="1400" dirty="0"/>
              <a:t>&gt;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Dashboard User Roles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384476"/>
              </p:ext>
            </p:extLst>
          </p:nvPr>
        </p:nvGraphicFramePr>
        <p:xfrm>
          <a:off x="932389" y="2710047"/>
          <a:ext cx="7277108" cy="165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5565"/>
                <a:gridCol w="4221543"/>
              </a:tblGrid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programmer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”SETUP</a:t>
                      </a:r>
                      <a:r>
                        <a:rPr lang="da-DK" sz="1200" baseline="0" dirty="0" smtClean="0"/>
                        <a:t> Robot” </a:t>
                      </a:r>
                      <a:r>
                        <a:rPr lang="da-DK" sz="1200" baseline="0" dirty="0" err="1" smtClean="0"/>
                        <a:t>button</a:t>
                      </a:r>
                      <a:r>
                        <a:rPr lang="da-DK" sz="1200" baseline="0" dirty="0" smtClean="0"/>
                        <a:t> is </a:t>
                      </a:r>
                      <a:r>
                        <a:rPr lang="da-DK" sz="1200" baseline="0" dirty="0" err="1" smtClean="0"/>
                        <a:t>disabled</a:t>
                      </a:r>
                      <a:r>
                        <a:rPr lang="da-DK" sz="1200" baseline="0" dirty="0" smtClean="0"/>
                        <a:t>, ”Expert Mode” is </a:t>
                      </a:r>
                      <a:r>
                        <a:rPr lang="da-DK" sz="1200" baseline="0" dirty="0" err="1" smtClean="0"/>
                        <a:t>available</a:t>
                      </a:r>
                      <a:r>
                        <a:rPr lang="da-DK" sz="1200" baseline="0" dirty="0" smtClean="0"/>
                        <a:t> </a:t>
                      </a:r>
                      <a:br>
                        <a:rPr lang="da-DK" sz="1200" baseline="0" dirty="0" smtClean="0"/>
                      </a:br>
                      <a:r>
                        <a:rPr lang="da-DK" sz="1200" baseline="0" dirty="0" smtClean="0"/>
                        <a:t>(</a:t>
                      </a:r>
                      <a:r>
                        <a:rPr lang="da-DK" sz="1200" baseline="0" dirty="0" err="1" smtClean="0"/>
                        <a:t>if</a:t>
                      </a:r>
                      <a:r>
                        <a:rPr lang="da-DK" sz="1200" baseline="0" dirty="0" smtClean="0"/>
                        <a:t> </a:t>
                      </a:r>
                      <a:r>
                        <a:rPr lang="da-DK" sz="1200" baseline="0" dirty="0" err="1" smtClean="0"/>
                        <a:t>correct</a:t>
                      </a:r>
                      <a:r>
                        <a:rPr lang="da-DK" sz="1200" baseline="0" dirty="0" smtClean="0"/>
                        <a:t> password is </a:t>
                      </a:r>
                      <a:r>
                        <a:rPr lang="da-DK" sz="1200" baseline="0" dirty="0" err="1" smtClean="0"/>
                        <a:t>supplied</a:t>
                      </a:r>
                      <a:r>
                        <a:rPr lang="da-DK" sz="1200" baseline="0" dirty="0" smtClean="0"/>
                        <a:t>)</a:t>
                      </a:r>
                      <a:endParaRPr lang="da-DK" sz="1200" dirty="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Only ”RUN Program</a:t>
                      </a:r>
                      <a:r>
                        <a:rPr lang="da-DK" sz="1200" baseline="0" smtClean="0"/>
                        <a:t>” and SHUTDOWN Robot” buttons are enabled,</a:t>
                      </a:r>
                      <a:r>
                        <a:rPr lang="da-DK" sz="1200" smtClean="0"/>
                        <a:t> ”Expert Mode” cannot be activated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All buttons enabled, ”Expert Mode” is available (if correct password is supplied)</a:t>
                      </a:r>
                      <a:endParaRPr lang="da-DK" sz="1200"/>
                    </a:p>
                  </a:txBody>
                  <a:tcPr/>
                </a:tc>
              </a:tr>
              <a:tr h="288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All buttons disabled and ”Expert Mode” cannot be activated</a:t>
                      </a:r>
                      <a:endParaRPr lang="da-DK"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28499"/>
              </p:ext>
            </p:extLst>
          </p:nvPr>
        </p:nvGraphicFramePr>
        <p:xfrm>
          <a:off x="932389" y="2318836"/>
          <a:ext cx="7277108" cy="2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5725"/>
                <a:gridCol w="4231383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da-DK" sz="1200" b="1" smtClean="0"/>
                        <a:t>User roles (&lt;role&gt;)</a:t>
                      </a:r>
                      <a:endParaRPr lang="da-DK" sz="1200" b="1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 err="1" smtClean="0"/>
                        <a:t>Description</a:t>
                      </a:r>
                      <a:endParaRPr lang="da-DK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Dashboard server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7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Return robot to the welcome screen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Connect to the dashboard server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Load the program you transferred to the robot via FTP</a:t>
            </a:r>
          </a:p>
          <a:p>
            <a:pPr>
              <a:buClr>
                <a:srgbClr val="00628B"/>
              </a:buClr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Play the program</a:t>
            </a: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</a:t>
            </a:r>
            <a:r>
              <a:rPr lang="da-DK" dirty="0" smtClean="0">
                <a:latin typeface="+mj-lt"/>
              </a:rPr>
              <a:t> </a:t>
            </a:r>
            <a:r>
              <a:rPr lang="da-DK" dirty="0" err="1" smtClean="0">
                <a:latin typeface="+mj-lt"/>
              </a:rPr>
              <a:t>Exercise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1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URScript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Expression Editor</a:t>
            </a:r>
            <a:endParaRPr lang="en-US" dirty="0"/>
          </a:p>
        </p:txBody>
      </p:sp>
      <p:sp>
        <p:nvSpPr>
          <p:cNvPr id="17" name="Pladsholder til indhold 2"/>
          <p:cNvSpPr txBox="1">
            <a:spLocks/>
          </p:cNvSpPr>
          <p:nvPr/>
        </p:nvSpPr>
        <p:spPr>
          <a:xfrm>
            <a:off x="433907" y="895813"/>
            <a:ext cx="3036493" cy="2409362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 smtClean="0">
                <a:solidFill>
                  <a:srgbClr val="262626"/>
                </a:solidFill>
              </a:rPr>
              <a:t>Most common script codes listed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>
                <a:solidFill>
                  <a:srgbClr val="262626"/>
                </a:solidFill>
              </a:rPr>
              <a:t>Saves having to </a:t>
            </a:r>
            <a:r>
              <a:rPr lang="en-US" sz="1600" dirty="0" smtClean="0">
                <a:solidFill>
                  <a:srgbClr val="262626"/>
                </a:solidFill>
              </a:rPr>
              <a:t>type out </a:t>
            </a:r>
            <a:r>
              <a:rPr lang="en-US" sz="1600" dirty="0">
                <a:solidFill>
                  <a:srgbClr val="262626"/>
                </a:solidFill>
              </a:rPr>
              <a:t>whole commands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 smtClean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r>
              <a:rPr lang="en-US" sz="1600" dirty="0">
                <a:solidFill>
                  <a:srgbClr val="262626"/>
                </a:solidFill>
              </a:rPr>
              <a:t>Sample program </a:t>
            </a:r>
            <a:r>
              <a:rPr lang="en-US" sz="1600" dirty="0" smtClean="0">
                <a:solidFill>
                  <a:srgbClr val="262626"/>
                </a:solidFill>
              </a:rPr>
              <a:t>using force()</a:t>
            </a:r>
          </a:p>
          <a:p>
            <a:pPr marL="400050" defTabSz="457200">
              <a:spcBef>
                <a:spcPts val="0"/>
              </a:spcBef>
              <a:buClr>
                <a:srgbClr val="00628B"/>
              </a:buClr>
            </a:pPr>
            <a:endParaRPr lang="en-US" sz="1600" dirty="0">
              <a:solidFill>
                <a:srgbClr val="262626"/>
              </a:solidFill>
            </a:endParaRPr>
          </a:p>
          <a:p>
            <a:pPr marL="57150" indent="0" defTabSz="457200">
              <a:spcBef>
                <a:spcPts val="0"/>
              </a:spcBef>
              <a:buClr>
                <a:srgbClr val="00628B"/>
              </a:buClr>
            </a:pPr>
            <a:endParaRPr lang="en-US" sz="1400" dirty="0">
              <a:solidFill>
                <a:srgbClr val="262626"/>
              </a:solidFill>
            </a:endParaRPr>
          </a:p>
          <a:p>
            <a:pPr marL="57150" indent="0" defTabSz="457200">
              <a:lnSpc>
                <a:spcPct val="200000"/>
              </a:lnSpc>
              <a:spcBef>
                <a:spcPts val="0"/>
              </a:spcBef>
              <a:buClr>
                <a:srgbClr val="00628B"/>
              </a:buClr>
              <a:buNone/>
            </a:pPr>
            <a:endParaRPr lang="en-US" sz="1600" dirty="0">
              <a:solidFill>
                <a:srgbClr val="262626"/>
              </a:solidFill>
            </a:endParaRPr>
          </a:p>
          <a:p>
            <a:pPr marL="457200" lvl="1" indent="0" defTabSz="457200">
              <a:spcBef>
                <a:spcPts val="0"/>
              </a:spcBef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00628B"/>
              </a:buClr>
              <a:buNone/>
            </a:pPr>
            <a:endParaRPr lang="en-GB" sz="1000" dirty="0" smtClean="0">
              <a:solidFill>
                <a:srgbClr val="262626"/>
              </a:solidFill>
            </a:endParaRPr>
          </a:p>
          <a:p>
            <a:pPr marL="457200" lvl="1" indent="0">
              <a:buClr>
                <a:srgbClr val="AED35B"/>
              </a:buClr>
              <a:buNone/>
            </a:pPr>
            <a:endParaRPr lang="da-DK" sz="1400" dirty="0" smtClean="0">
              <a:solidFill>
                <a:srgbClr val="262626"/>
              </a:solidFill>
            </a:endParaRPr>
          </a:p>
          <a:p>
            <a:pPr lvl="3">
              <a:buClr>
                <a:srgbClr val="AED35B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</p:txBody>
      </p:sp>
      <p:pic>
        <p:nvPicPr>
          <p:cNvPr id="1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400" y="806400"/>
            <a:ext cx="5241600" cy="3960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67052"/>
              </p:ext>
            </p:extLst>
          </p:nvPr>
        </p:nvGraphicFramePr>
        <p:xfrm>
          <a:off x="687600" y="3394799"/>
          <a:ext cx="1582111" cy="127245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82111"/>
              </a:tblGrid>
              <a:tr h="12724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Robot Program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</a:t>
                      </a:r>
                      <a:r>
                        <a:rPr kumimoji="0" lang="da-DK" sz="1200" b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MoveL</a:t>
                      </a:r>
                      <a:endParaRPr kumimoji="0" lang="da-DK" sz="1200" b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Waypoint_1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IF force() &lt; 30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           Waypoint_2</a:t>
                      </a:r>
                      <a:endParaRPr lang="en-SG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1" y="3989828"/>
            <a:ext cx="1333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7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90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2098907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2098675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 Interfaces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25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8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What are Client interfaces?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Servers that are </a:t>
            </a:r>
            <a:r>
              <a:rPr lang="en-US" sz="1400" i="1" dirty="0" smtClean="0">
                <a:solidFill>
                  <a:srgbClr val="262626"/>
                </a:solidFill>
              </a:rPr>
              <a:t>always</a:t>
            </a:r>
            <a:r>
              <a:rPr lang="en-US" sz="1400" dirty="0" smtClean="0">
                <a:solidFill>
                  <a:srgbClr val="262626"/>
                </a:solidFill>
              </a:rPr>
              <a:t> running on UR controller</a:t>
            </a:r>
          </a:p>
          <a:p>
            <a:pPr>
              <a:buClr>
                <a:srgbClr val="00628B"/>
              </a:buClr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Functionality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Servers continuously sends stream of data about robot state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Clients can send </a:t>
            </a:r>
            <a:r>
              <a:rPr lang="en-US" sz="1400" dirty="0" err="1" smtClean="0">
                <a:solidFill>
                  <a:srgbClr val="262626"/>
                </a:solidFill>
              </a:rPr>
              <a:t>URScript</a:t>
            </a:r>
            <a:r>
              <a:rPr lang="en-US" sz="1400" dirty="0" smtClean="0">
                <a:solidFill>
                  <a:srgbClr val="262626"/>
                </a:solidFill>
              </a:rPr>
              <a:t> commands to Servers</a:t>
            </a:r>
          </a:p>
          <a:p>
            <a:pPr lvl="2">
              <a:buClr>
                <a:srgbClr val="00628B"/>
              </a:buClr>
            </a:pPr>
            <a:r>
              <a:rPr lang="en-US" sz="1000" dirty="0" smtClean="0">
                <a:solidFill>
                  <a:srgbClr val="262626"/>
                </a:solidFill>
              </a:rPr>
              <a:t>(Servers are always waiting for incoming commands)</a:t>
            </a: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0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 are Client Interfaces?</a:t>
            </a:r>
            <a:endParaRPr lang="en-SG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43639" y="3696621"/>
            <a:ext cx="5256722" cy="1287571"/>
            <a:chOff x="1943639" y="4212037"/>
            <a:chExt cx="5256722" cy="1287571"/>
          </a:xfrm>
        </p:grpSpPr>
        <p:grpSp>
          <p:nvGrpSpPr>
            <p:cNvPr id="10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14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16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kstboks 14"/>
                <p:cNvSpPr txBox="1"/>
                <p:nvPr/>
              </p:nvSpPr>
              <p:spPr>
                <a:xfrm>
                  <a:off x="3882607" y="3566474"/>
                  <a:ext cx="12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400" i="1" smtClean="0"/>
                    <a:t>Ethernet</a:t>
                  </a:r>
                  <a:endParaRPr lang="da-DK" sz="1400" i="1"/>
                </a:p>
              </p:txBody>
            </p:sp>
            <p:sp>
              <p:nvSpPr>
                <p:cNvPr id="18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smtClean="0"/>
                    <a:t>UR Controller</a:t>
                  </a:r>
                  <a:endParaRPr lang="da-DK" sz="1400"/>
                </a:p>
              </p:txBody>
            </p:sp>
          </p:grpSp>
          <p:sp>
            <p:nvSpPr>
              <p:cNvPr id="15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11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sz="1400" smtClean="0"/>
                <a:t>Data transfer</a:t>
              </a:r>
              <a:endParaRPr lang="en-GB" sz="1400"/>
            </a:p>
          </p:txBody>
        </p:sp>
        <p:sp>
          <p:nvSpPr>
            <p:cNvPr id="12" name="Tekstboks 12"/>
            <p:cNvSpPr txBox="1"/>
            <p:nvPr/>
          </p:nvSpPr>
          <p:spPr>
            <a:xfrm>
              <a:off x="2104759" y="5176272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Client</a:t>
              </a:r>
              <a:endParaRPr lang="da-DK" sz="1400" i="1"/>
            </a:p>
          </p:txBody>
        </p:sp>
        <p:sp>
          <p:nvSpPr>
            <p:cNvPr id="13" name="Tekstboks 13"/>
            <p:cNvSpPr txBox="1"/>
            <p:nvPr/>
          </p:nvSpPr>
          <p:spPr>
            <a:xfrm>
              <a:off x="5706761" y="5191831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Server</a:t>
              </a:r>
              <a:endParaRPr lang="da-DK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400951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Available interfaces</a:t>
            </a:r>
            <a:endParaRPr lang="en-US" sz="18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marL="457200" lvl="1" indent="0">
              <a:buClr>
                <a:srgbClr val="99CC00"/>
              </a:buClr>
              <a:buNone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Real </a:t>
            </a:r>
            <a:r>
              <a:rPr lang="en-GB" sz="1400" dirty="0">
                <a:solidFill>
                  <a:srgbClr val="262626"/>
                </a:solidFill>
              </a:rPr>
              <a:t>Time Client </a:t>
            </a:r>
            <a:r>
              <a:rPr lang="en-GB" sz="1400" dirty="0" smtClean="0">
                <a:solidFill>
                  <a:srgbClr val="262626"/>
                </a:solidFill>
              </a:rPr>
              <a:t>Interface is faster than Primary/Secondary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Available interfaces</a:t>
            </a:r>
            <a:endParaRPr lang="en-SG" dirty="0">
              <a:latin typeface="+mj-lt"/>
            </a:endParaRPr>
          </a:p>
        </p:txBody>
      </p:sp>
      <p:graphicFrame>
        <p:nvGraphicFramePr>
          <p:cNvPr id="7" name="Tabel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0035"/>
              </p:ext>
            </p:extLst>
          </p:nvPr>
        </p:nvGraphicFramePr>
        <p:xfrm>
          <a:off x="932389" y="1916980"/>
          <a:ext cx="7277110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986"/>
                <a:gridCol w="1588031"/>
                <a:gridCol w="1588031"/>
                <a:gridCol w="1588031"/>
                <a:gridCol w="1588031"/>
              </a:tblGrid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Transmit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Robot State</a:t>
                      </a:r>
                      <a:r>
                        <a:rPr lang="da-DK" sz="1200" baseline="0" smtClean="0"/>
                        <a:t> and additional messages</a:t>
                      </a:r>
                      <a:endParaRPr lang="da-DK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smtClean="0"/>
                        <a:t>Robot State messages</a:t>
                      </a:r>
                      <a:endParaRPr lang="da-DK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Robot State </a:t>
                      </a:r>
                      <a:r>
                        <a:rPr lang="da-DK" sz="1200" dirty="0" err="1" smtClean="0"/>
                        <a:t>messages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Robot State </a:t>
                      </a:r>
                      <a:r>
                        <a:rPr lang="da-DK" sz="1200" dirty="0" err="1" smtClean="0"/>
                        <a:t>messages</a:t>
                      </a:r>
                      <a:endParaRPr lang="da-DK" sz="1200" dirty="0" smtClean="0"/>
                    </a:p>
                  </a:txBody>
                  <a:tcPr anchor="ctr"/>
                </a:tc>
              </a:tr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rgbClr val="262626"/>
                          </a:solidFill>
                        </a:rPr>
                        <a:t>Receive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err="1" smtClean="0"/>
                        <a:t>URScript</a:t>
                      </a:r>
                      <a:r>
                        <a:rPr lang="da-DK" sz="1200" dirty="0" smtClean="0"/>
                        <a:t> </a:t>
                      </a:r>
                      <a:r>
                        <a:rPr lang="da-DK" sz="1200" dirty="0" err="1" smtClean="0"/>
                        <a:t>commands</a:t>
                      </a:r>
                      <a:endParaRPr lang="da-DK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smtClean="0"/>
                        <a:t>URScript commands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URScript</a:t>
                      </a:r>
                      <a:r>
                        <a:rPr lang="da-DK" sz="1200" dirty="0" smtClean="0"/>
                        <a:t> </a:t>
                      </a:r>
                      <a:r>
                        <a:rPr lang="da-DK" sz="1200" dirty="0" err="1" smtClean="0"/>
                        <a:t>commands</a:t>
                      </a:r>
                      <a:endParaRPr lang="da-DK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err="1" smtClean="0"/>
                        <a:t>URScript</a:t>
                      </a:r>
                      <a:r>
                        <a:rPr lang="da-DK" sz="1200" dirty="0" smtClean="0"/>
                        <a:t> </a:t>
                      </a:r>
                      <a:r>
                        <a:rPr lang="da-DK" sz="1200" dirty="0" err="1" smtClean="0"/>
                        <a:t>commands</a:t>
                      </a:r>
                      <a:endParaRPr lang="da-DK" sz="1200" dirty="0" smtClean="0"/>
                    </a:p>
                  </a:txBody>
                  <a:tcPr anchor="ctr"/>
                </a:tc>
              </a:tr>
              <a:tr h="576000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mtClean="0">
                          <a:solidFill>
                            <a:srgbClr val="262626"/>
                          </a:solidFill>
                        </a:rPr>
                        <a:t>Port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30002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30003</a:t>
                      </a:r>
                      <a:endParaRPr lang="da-DK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a-DK" sz="1200" dirty="0" smtClean="0"/>
                        <a:t>30004</a:t>
                      </a:r>
                      <a:endParaRPr lang="da-DK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el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26938"/>
              </p:ext>
            </p:extLst>
          </p:nvPr>
        </p:nvGraphicFramePr>
        <p:xfrm>
          <a:off x="932389" y="1525769"/>
          <a:ext cx="727711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4986"/>
                <a:gridCol w="1588031"/>
                <a:gridCol w="1588031"/>
                <a:gridCol w="1588031"/>
                <a:gridCol w="1588031"/>
              </a:tblGrid>
              <a:tr h="288000">
                <a:tc>
                  <a:txBody>
                    <a:bodyPr/>
                    <a:lstStyle/>
                    <a:p>
                      <a:pPr algn="l"/>
                      <a:endParaRPr lang="da-DK" sz="1200" b="1" dirty="0">
                        <a:solidFill>
                          <a:srgbClr val="00B0F0"/>
                        </a:solidFill>
                        <a:latin typeface="OCR A Extende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 err="1" smtClean="0"/>
                        <a:t>Primary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 err="1" smtClean="0"/>
                        <a:t>Secondary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 smtClean="0"/>
                        <a:t>Real Time</a:t>
                      </a:r>
                      <a:endParaRPr lang="da-DK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b="1" dirty="0" smtClean="0"/>
                        <a:t>Real-Time Data Exchange (RTDE)</a:t>
                      </a:r>
                      <a:endParaRPr lang="da-DK" sz="1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err="1" smtClean="0">
                <a:solidFill>
                  <a:srgbClr val="262626"/>
                </a:solidFill>
              </a:rPr>
              <a:t>Datastream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Transmitted data stream contains a large amount of data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Mainly used for communication between GUI and controller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Need to write a program to extract required data from received bytes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More information on support site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A lot of work to receive data, not always the best option</a:t>
            </a:r>
          </a:p>
          <a:p>
            <a:pPr>
              <a:buClr>
                <a:srgbClr val="00628B"/>
              </a:buClr>
            </a:pPr>
            <a:endParaRPr lang="en-GB" sz="16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Transmitted </a:t>
            </a:r>
            <a:r>
              <a:rPr lang="en-SG" dirty="0" err="1" smtClean="0">
                <a:latin typeface="+mj-lt"/>
              </a:rPr>
              <a:t>Datastream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Send to client interface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Client Interfaces most useful for sending </a:t>
            </a:r>
            <a:r>
              <a:rPr lang="en-GB" sz="1400" dirty="0" err="1" smtClean="0">
                <a:solidFill>
                  <a:srgbClr val="262626"/>
                </a:solidFill>
              </a:rPr>
              <a:t>URScript</a:t>
            </a:r>
            <a:r>
              <a:rPr lang="en-GB" sz="1400" dirty="0" smtClean="0">
                <a:solidFill>
                  <a:srgbClr val="262626"/>
                </a:solidFill>
              </a:rPr>
              <a:t> commands from remote machine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Individual commands executed in order as received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Send a function and execute later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Can write a program in script and execute it without using the GUI.</a:t>
            </a: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20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Sending </a:t>
            </a:r>
            <a:r>
              <a:rPr lang="da-DK" dirty="0" smtClean="0">
                <a:latin typeface="+mj-lt"/>
              </a:rPr>
              <a:t>Commands</a:t>
            </a:r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Open </a:t>
            </a:r>
            <a:r>
              <a:rPr lang="en-GB" sz="1800" dirty="0" err="1" smtClean="0">
                <a:solidFill>
                  <a:srgbClr val="262626"/>
                </a:solidFill>
              </a:rPr>
              <a:t>SocketTest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Select Client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Set port no. 30001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Connect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Send sample commands, </a:t>
            </a:r>
            <a:r>
              <a:rPr lang="en-GB" sz="1800" dirty="0" err="1" smtClean="0">
                <a:solidFill>
                  <a:srgbClr val="262626"/>
                </a:solidFill>
              </a:rPr>
              <a:t>e.g</a:t>
            </a:r>
            <a:r>
              <a:rPr lang="en-GB" sz="1800" dirty="0" smtClean="0">
                <a:solidFill>
                  <a:srgbClr val="262626"/>
                </a:solidFill>
              </a:rPr>
              <a:t>: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popup()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set_digital_out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movel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rgbClr val="262626"/>
                </a:solidFill>
              </a:rPr>
              <a:t>speedj</a:t>
            </a:r>
            <a:r>
              <a:rPr lang="en-GB" sz="1400" dirty="0" smtClean="0">
                <a:solidFill>
                  <a:srgbClr val="262626"/>
                </a:solidFill>
              </a:rPr>
              <a:t>()</a:t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r>
              <a:rPr lang="en-GB" sz="1400" dirty="0" smtClean="0">
                <a:solidFill>
                  <a:srgbClr val="262626"/>
                </a:solidFill>
              </a:rPr>
              <a:t/>
            </a:r>
            <a:br>
              <a:rPr lang="en-GB" sz="1400" dirty="0" smtClean="0">
                <a:solidFill>
                  <a:srgbClr val="262626"/>
                </a:solidFill>
              </a:rPr>
            </a:br>
            <a:endParaRPr lang="en-GB" sz="2400" i="1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262626"/>
                </a:solidFill>
              </a:rPr>
              <a:t>Refer to </a:t>
            </a:r>
            <a:r>
              <a:rPr lang="en-GB" sz="1400" dirty="0" err="1">
                <a:solidFill>
                  <a:srgbClr val="262626"/>
                </a:solidFill>
              </a:rPr>
              <a:t>URScript</a:t>
            </a:r>
            <a:r>
              <a:rPr lang="en-GB" sz="1400" dirty="0">
                <a:solidFill>
                  <a:srgbClr val="262626"/>
                </a:solidFill>
              </a:rPr>
              <a:t> manual for detailed explanation of script codes syntax</a:t>
            </a:r>
          </a:p>
          <a:p>
            <a:pPr>
              <a:buClr>
                <a:srgbClr val="00628B"/>
              </a:buClr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da-DK" dirty="0">
                <a:latin typeface="+mj-lt"/>
              </a:rPr>
              <a:t>Sending </a:t>
            </a:r>
            <a:r>
              <a:rPr lang="da-DK" dirty="0" smtClean="0">
                <a:latin typeface="+mj-lt"/>
              </a:rPr>
              <a:t>Commands</a:t>
            </a:r>
            <a:endParaRPr lang="da-DK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2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Client Interfaces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8</a:t>
            </a:r>
            <a:endParaRPr lang="en-SG" dirty="0"/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302884" y="504000"/>
            <a:ext cx="8043258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From </a:t>
            </a:r>
            <a:r>
              <a:rPr lang="en-US" sz="1800" dirty="0" err="1" smtClean="0">
                <a:solidFill>
                  <a:srgbClr val="262626"/>
                </a:solidFill>
              </a:rPr>
              <a:t>SocketTest</a:t>
            </a:r>
            <a:r>
              <a:rPr lang="en-US" sz="1800" dirty="0" smtClean="0">
                <a:solidFill>
                  <a:srgbClr val="262626"/>
                </a:solidFill>
              </a:rPr>
              <a:t> send commands to the robot (or URSIM) client interfaces to do the following,  (consult the </a:t>
            </a:r>
            <a:r>
              <a:rPr lang="en-US" sz="1800" dirty="0" err="1" smtClean="0">
                <a:solidFill>
                  <a:srgbClr val="262626"/>
                </a:solidFill>
              </a:rPr>
              <a:t>URScript</a:t>
            </a:r>
            <a:r>
              <a:rPr lang="en-US" sz="1800" dirty="0" smtClean="0">
                <a:solidFill>
                  <a:srgbClr val="262626"/>
                </a:solidFill>
              </a:rPr>
              <a:t> manual for the correct syntax):</a:t>
            </a: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Move the Robot TCP in the Base frame with the following parameters: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Z velocity = 0.3 m/s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X, Y, RX, RY, RZ velocity all = 0 m/s.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Timeout = 1 second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Acceleration = 0.5m/s²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Move the Robot TCP in the </a:t>
            </a:r>
            <a:r>
              <a:rPr lang="en-US" sz="1800" dirty="0" smtClean="0">
                <a:solidFill>
                  <a:srgbClr val="262626"/>
                </a:solidFill>
              </a:rPr>
              <a:t>Tool </a:t>
            </a:r>
            <a:r>
              <a:rPr lang="en-US" sz="1800" dirty="0">
                <a:solidFill>
                  <a:srgbClr val="262626"/>
                </a:solidFill>
              </a:rPr>
              <a:t>frame with the following parameters:</a:t>
            </a:r>
            <a:endParaRPr lang="en-GB" sz="18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Z = Z + 0.1 m (add 0.1 m to the current TCP </a:t>
            </a:r>
            <a:r>
              <a:rPr lang="en-US" sz="1400" dirty="0">
                <a:solidFill>
                  <a:srgbClr val="262626"/>
                </a:solidFill>
              </a:rPr>
              <a:t>Z</a:t>
            </a:r>
            <a:r>
              <a:rPr lang="en-US" sz="1400" dirty="0" smtClean="0">
                <a:solidFill>
                  <a:srgbClr val="262626"/>
                </a:solidFill>
              </a:rPr>
              <a:t> value)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Move in Linearly in tool space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Velocity = 0.2 m/s</a:t>
            </a:r>
            <a:endParaRPr lang="en-US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Acceleration =</a:t>
            </a:r>
            <a:r>
              <a:rPr lang="en-US" sz="1400" dirty="0" smtClean="0">
                <a:solidFill>
                  <a:srgbClr val="262626"/>
                </a:solidFill>
              </a:rPr>
              <a:t> </a:t>
            </a:r>
            <a:r>
              <a:rPr lang="en-US" sz="1400" dirty="0">
                <a:solidFill>
                  <a:srgbClr val="262626"/>
                </a:solidFill>
              </a:rPr>
              <a:t>0.5m/s²</a:t>
            </a:r>
          </a:p>
          <a:p>
            <a:pPr lvl="1">
              <a:buClr>
                <a:srgbClr val="00628B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Hint: You will need to use </a:t>
            </a:r>
            <a:r>
              <a:rPr lang="en-US" sz="1400" dirty="0" err="1" smtClean="0">
                <a:solidFill>
                  <a:srgbClr val="262626"/>
                </a:solidFill>
              </a:rPr>
              <a:t>get_actual_tcp_pose</a:t>
            </a:r>
            <a:r>
              <a:rPr lang="en-US" sz="1400" dirty="0" smtClean="0">
                <a:solidFill>
                  <a:srgbClr val="262626"/>
                </a:solidFill>
              </a:rPr>
              <a:t>() and </a:t>
            </a:r>
            <a:r>
              <a:rPr lang="en-US" sz="1400" dirty="0" err="1" smtClean="0">
                <a:solidFill>
                  <a:srgbClr val="262626"/>
                </a:solidFill>
              </a:rPr>
              <a:t>pose_trans</a:t>
            </a:r>
            <a:r>
              <a:rPr lang="en-US" sz="1400" dirty="0" smtClean="0">
                <a:solidFill>
                  <a:srgbClr val="262626"/>
                </a:solidFill>
              </a:rPr>
              <a:t>() within a </a:t>
            </a:r>
            <a:r>
              <a:rPr lang="en-US" sz="1400" dirty="0" err="1" smtClean="0">
                <a:solidFill>
                  <a:srgbClr val="262626"/>
                </a:solidFill>
              </a:rPr>
              <a:t>movel</a:t>
            </a:r>
            <a:r>
              <a:rPr lang="en-US" sz="1400" dirty="0" smtClean="0">
                <a:solidFill>
                  <a:srgbClr val="262626"/>
                </a:solidFill>
              </a:rPr>
              <a:t> command</a:t>
            </a:r>
            <a:r>
              <a:rPr lang="en-GB" sz="1400" dirty="0" smtClean="0">
                <a:solidFill>
                  <a:srgbClr val="262626"/>
                </a:solidFill>
              </a:rPr>
              <a:t>.</a:t>
            </a: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400" dirty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endParaRPr lang="en-GB" sz="1800" dirty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Lab Exercise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3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UR 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Advanced use of TCP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Modbus Server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FTP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smtClean="0"/>
              <a:t>Dashboard Server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smtClean="0"/>
              <a:t>Client Interfaces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Socket Communication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Program Troubleshooting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97</a:t>
            </a:fld>
            <a:endParaRPr lang="en-US"/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10659" y="2717246"/>
            <a:ext cx="479425" cy="473075"/>
          </a:xfrm>
          <a:solidFill>
            <a:srgbClr val="00628B"/>
          </a:solidFill>
        </p:spPr>
        <p:txBody>
          <a:bodyPr vert="horz" lIns="0" tIns="0" rIns="0" bIns="0" numCol="1" rtlCol="0" anchor="ctr">
            <a:norm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290084" y="2708305"/>
            <a:ext cx="3298825" cy="473075"/>
          </a:xfrm>
          <a:solidFill>
            <a:srgbClr val="5DADCF"/>
          </a:solidFill>
          <a:ln>
            <a:noFill/>
          </a:ln>
        </p:spPr>
        <p:txBody>
          <a:bodyPr vert="horz" lIns="0" tIns="0" rIns="0" bIns="0" numCol="1" rtlCol="0" anchor="ctr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Socket Communication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77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7" name="Pladsholder til indhold 2"/>
          <p:cNvSpPr txBox="1">
            <a:spLocks/>
          </p:cNvSpPr>
          <p:nvPr/>
        </p:nvSpPr>
        <p:spPr>
          <a:xfrm>
            <a:off x="242595" y="504000"/>
            <a:ext cx="8043566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 smtClean="0">
                <a:solidFill>
                  <a:srgbClr val="262626"/>
                </a:solidFill>
              </a:rPr>
              <a:t>Socket communication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Simple TCP/IP socket communication is highly useful to pass data between robot and other device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Robot = Client, other device =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US" sz="1800" dirty="0">
                <a:solidFill>
                  <a:srgbClr val="262626"/>
                </a:solidFill>
              </a:rPr>
              <a:t>Functionality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</a:rPr>
              <a:t>Server </a:t>
            </a:r>
            <a:r>
              <a:rPr lang="en-US" sz="1400" i="1" dirty="0" smtClean="0">
                <a:solidFill>
                  <a:srgbClr val="262626"/>
                </a:solidFill>
              </a:rPr>
              <a:t>always </a:t>
            </a:r>
            <a:r>
              <a:rPr lang="en-US" sz="1400" dirty="0" smtClean="0">
                <a:solidFill>
                  <a:srgbClr val="262626"/>
                </a:solidFill>
              </a:rPr>
              <a:t>listens </a:t>
            </a:r>
            <a:r>
              <a:rPr lang="en-US" sz="1400" dirty="0">
                <a:solidFill>
                  <a:srgbClr val="262626"/>
                </a:solidFill>
              </a:rPr>
              <a:t>to the socket for a client to make connection request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Commands to open/close sockets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62626"/>
                </a:solidFill>
              </a:rPr>
              <a:t>Commands to send/receive different data formats</a:t>
            </a:r>
            <a:endParaRPr lang="en-US" sz="14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0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What are Sockets?</a:t>
            </a:r>
            <a:endParaRPr lang="en-SG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3639" y="3471825"/>
            <a:ext cx="5256722" cy="1287571"/>
            <a:chOff x="1943639" y="4212037"/>
            <a:chExt cx="5256722" cy="1287571"/>
          </a:xfrm>
        </p:grpSpPr>
        <p:grpSp>
          <p:nvGrpSpPr>
            <p:cNvPr id="9" name="Gruppe 2"/>
            <p:cNvGrpSpPr/>
            <p:nvPr/>
          </p:nvGrpSpPr>
          <p:grpSpPr>
            <a:xfrm>
              <a:off x="1943639" y="4212037"/>
              <a:ext cx="5256722" cy="864470"/>
              <a:chOff x="1829878" y="3386147"/>
              <a:chExt cx="5256722" cy="864470"/>
            </a:xfrm>
          </p:grpSpPr>
          <p:grpSp>
            <p:nvGrpSpPr>
              <p:cNvPr id="13" name="Gruppe 17"/>
              <p:cNvGrpSpPr/>
              <p:nvPr/>
            </p:nvGrpSpPr>
            <p:grpSpPr>
              <a:xfrm>
                <a:off x="3557079" y="3386147"/>
                <a:ext cx="3529521" cy="864468"/>
                <a:chOff x="3557079" y="3386147"/>
                <a:chExt cx="3529521" cy="864468"/>
              </a:xfrm>
            </p:grpSpPr>
            <p:cxnSp>
              <p:nvCxnSpPr>
                <p:cNvPr id="15" name="Lige forbindelse 11"/>
                <p:cNvCxnSpPr/>
                <p:nvPr/>
              </p:nvCxnSpPr>
              <p:spPr>
                <a:xfrm rot="16200000" flipH="1" flipV="1">
                  <a:off x="4457078" y="2918382"/>
                  <a:ext cx="1" cy="18000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kstboks 14"/>
                <p:cNvSpPr txBox="1"/>
                <p:nvPr/>
              </p:nvSpPr>
              <p:spPr>
                <a:xfrm>
                  <a:off x="3882607" y="3566474"/>
                  <a:ext cx="126000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a-DK" sz="1400" i="1" smtClean="0"/>
                    <a:t>Ethernet</a:t>
                  </a:r>
                  <a:endParaRPr lang="da-DK" sz="1400" i="1"/>
                </a:p>
              </p:txBody>
            </p:sp>
            <p:sp>
              <p:nvSpPr>
                <p:cNvPr id="17" name="Afrundet rektangel 15"/>
                <p:cNvSpPr/>
                <p:nvPr/>
              </p:nvSpPr>
              <p:spPr>
                <a:xfrm>
                  <a:off x="5359400" y="3386147"/>
                  <a:ext cx="1727200" cy="864468"/>
                </a:xfrm>
                <a:prstGeom prst="round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a-DK" sz="1400" smtClean="0"/>
                    <a:t>UR Controller</a:t>
                  </a:r>
                  <a:endParaRPr lang="da-DK" sz="1400"/>
                </a:p>
              </p:txBody>
            </p:sp>
          </p:grpSp>
          <p:sp>
            <p:nvSpPr>
              <p:cNvPr id="14" name="Afrundet rektangel 9"/>
              <p:cNvSpPr/>
              <p:nvPr/>
            </p:nvSpPr>
            <p:spPr>
              <a:xfrm>
                <a:off x="1829878" y="3386149"/>
                <a:ext cx="1727200" cy="86446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a-DK" sz="1400" smtClean="0"/>
                  <a:t>PC</a:t>
                </a:r>
                <a:endParaRPr lang="da-DK" sz="1400"/>
              </a:p>
            </p:txBody>
          </p:sp>
        </p:grpSp>
        <p:sp>
          <p:nvSpPr>
            <p:cNvPr id="10" name="Højre-venstrepil 3"/>
            <p:cNvSpPr/>
            <p:nvPr/>
          </p:nvSpPr>
          <p:spPr>
            <a:xfrm>
              <a:off x="3858720" y="4744505"/>
              <a:ext cx="1474472" cy="338754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a-DK" sz="1400" smtClean="0"/>
                <a:t>Data transfer</a:t>
              </a:r>
              <a:endParaRPr lang="en-GB" sz="1400"/>
            </a:p>
          </p:txBody>
        </p:sp>
        <p:sp>
          <p:nvSpPr>
            <p:cNvPr id="11" name="Tekstboks 12"/>
            <p:cNvSpPr txBox="1"/>
            <p:nvPr/>
          </p:nvSpPr>
          <p:spPr>
            <a:xfrm>
              <a:off x="2104759" y="5176272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Server</a:t>
              </a:r>
              <a:endParaRPr lang="da-DK" sz="1400" i="1"/>
            </a:p>
          </p:txBody>
        </p:sp>
        <p:sp>
          <p:nvSpPr>
            <p:cNvPr id="12" name="Tekstboks 13"/>
            <p:cNvSpPr txBox="1"/>
            <p:nvPr/>
          </p:nvSpPr>
          <p:spPr>
            <a:xfrm>
              <a:off x="5706761" y="5191831"/>
              <a:ext cx="126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400" i="1" smtClean="0"/>
                <a:t>Client</a:t>
              </a:r>
              <a:endParaRPr lang="da-DK" sz="1400" i="1"/>
            </a:p>
          </p:txBody>
        </p:sp>
      </p:grpSp>
    </p:spTree>
    <p:extLst>
      <p:ext uri="{BB962C8B-B14F-4D97-AF65-F5344CB8AC3E}">
        <p14:creationId xmlns:p14="http://schemas.microsoft.com/office/powerpoint/2010/main" val="17718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Socket Communication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9</a:t>
            </a:r>
          </a:p>
        </p:txBody>
      </p:sp>
      <p:sp>
        <p:nvSpPr>
          <p:cNvPr id="6" name="Pladsholder til indhold 2"/>
          <p:cNvSpPr txBox="1">
            <a:spLocks/>
          </p:cNvSpPr>
          <p:nvPr/>
        </p:nvSpPr>
        <p:spPr>
          <a:xfrm>
            <a:off x="242595" y="504000"/>
            <a:ext cx="8590119" cy="4903936"/>
          </a:xfrm>
          <a:prstGeom prst="rect">
            <a:avLst/>
          </a:prstGeom>
          <a:ln>
            <a:noFill/>
          </a:ln>
        </p:spPr>
        <p:txBody>
          <a:bodyPr lIns="93286" tIns="46643" rIns="93286" bIns="46643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rgbClr val="262626"/>
              </a:solidFill>
            </a:endParaRPr>
          </a:p>
          <a:p>
            <a:pPr>
              <a:buClr>
                <a:srgbClr val="00628B"/>
              </a:buClr>
            </a:pPr>
            <a:r>
              <a:rPr lang="en-GB" sz="1800" dirty="0" smtClean="0">
                <a:solidFill>
                  <a:srgbClr val="262626"/>
                </a:solidFill>
              </a:rPr>
              <a:t>Open </a:t>
            </a:r>
            <a:r>
              <a:rPr lang="en-GB" sz="1800" dirty="0" err="1" smtClean="0">
                <a:solidFill>
                  <a:srgbClr val="262626"/>
                </a:solidFill>
              </a:rPr>
              <a:t>SocketTest</a:t>
            </a:r>
            <a:endParaRPr lang="en-GB" sz="1800" dirty="0" smtClean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Select Server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Define IP-address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Define a port no.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262626"/>
                </a:solidFill>
              </a:rPr>
              <a:t>Start listening</a:t>
            </a:r>
            <a:endParaRPr lang="en-GB" sz="14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 smtClean="0">
              <a:solidFill>
                <a:srgbClr val="262626"/>
              </a:solidFill>
            </a:endParaRPr>
          </a:p>
          <a:p>
            <a:pPr lvl="1">
              <a:buClr>
                <a:srgbClr val="99CC00"/>
              </a:buClr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262626"/>
              </a:solidFill>
            </a:endParaRP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rgbClr val="262626"/>
                </a:solidFill>
              </a:rPr>
              <a:t>IP-address should be same as address on PC</a:t>
            </a:r>
          </a:p>
          <a:p>
            <a:pPr lvl="1">
              <a:buClr>
                <a:srgbClr val="00628B"/>
              </a:buClr>
              <a:buFont typeface="Arial" panose="020B0604020202020204" pitchFamily="34" charset="0"/>
              <a:buChar char="•"/>
            </a:pPr>
            <a:endParaRPr lang="en-GB" sz="1400" dirty="0" smtClean="0">
              <a:solidFill>
                <a:srgbClr val="26262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32439" y="535723"/>
            <a:ext cx="4031623" cy="251795"/>
          </a:xfrm>
        </p:spPr>
        <p:txBody>
          <a:bodyPr/>
          <a:lstStyle/>
          <a:p>
            <a:r>
              <a:rPr lang="en-SG" dirty="0" smtClean="0">
                <a:latin typeface="+mj-lt"/>
              </a:rPr>
              <a:t>Starting Server</a:t>
            </a:r>
            <a:endParaRPr lang="en-SG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13600"/>
            <a:ext cx="47519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b">
        <a:noAutofit/>
      </a:bodyPr>
      <a:lstStyle>
        <a:defPPr algn="r">
          <a:defRPr sz="1400" dirty="0" smtClean="0">
            <a:solidFill>
              <a:schemeClr val="bg1">
                <a:lumMod val="75000"/>
              </a:schemeClr>
            </a:solidFill>
            <a:latin typeface="+mn-lt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/field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6797</TotalTime>
  <Words>6513</Words>
  <Application>Microsoft Office PowerPoint</Application>
  <PresentationFormat>全屏显示(16:9)</PresentationFormat>
  <Paragraphs>2847</Paragraphs>
  <Slides>125</Slides>
  <Notes>110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26" baseType="lpstr">
      <vt:lpstr>Office Theme</vt:lpstr>
      <vt:lpstr>Universal Robots</vt:lpstr>
      <vt:lpstr>Welcome to Advanced Training </vt:lpstr>
      <vt:lpstr>Presenting the Trainer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Jack Wang</cp:lastModifiedBy>
  <cp:revision>273</cp:revision>
  <cp:lastPrinted>2015-10-20T01:54:05Z</cp:lastPrinted>
  <dcterms:created xsi:type="dcterms:W3CDTF">2010-04-12T23:12:02Z</dcterms:created>
  <dcterms:modified xsi:type="dcterms:W3CDTF">2016-06-11T06:47:25Z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